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7" r:id="rId11"/>
    <p:sldId id="264" r:id="rId12"/>
    <p:sldId id="265" r:id="rId13"/>
  </p:sldIdLst>
  <p:sldSz cx="14630400" cy="8229600"/>
  <p:notesSz cx="8229600" cy="14630400"/>
  <p:embeddedFontLst>
    <p:embeddedFont>
      <p:font typeface="Inter" panose="020B0604020202020204" charset="0"/>
      <p:regular r:id="rId15"/>
    </p:embeddedFont>
    <p:embeddedFont>
      <p:font typeface="Posterama" panose="020B0504020200020000" pitchFamily="34"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052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F49E8-E923-4CCB-8952-3167F9B23152}"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25945888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F49E8-E923-4CCB-8952-3167F9B23152}"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36494549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F49E8-E923-4CCB-8952-3167F9B23152}"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755134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90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493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017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51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113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578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75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4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F49E8-E923-4CCB-8952-3167F9B23152}"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150733887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1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9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3F49E8-E923-4CCB-8952-3167F9B23152}"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3847327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3F49E8-E923-4CCB-8952-3167F9B23152}"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16389587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3F49E8-E923-4CCB-8952-3167F9B23152}" type="datetimeFigureOut">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13343503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3F49E8-E923-4CCB-8952-3167F9B23152}" type="datetimeFigureOut">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10102618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F49E8-E923-4CCB-8952-3167F9B23152}" type="datetimeFigureOut">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3572798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93F49E8-E923-4CCB-8952-3167F9B23152}"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18300508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93F49E8-E923-4CCB-8952-3167F9B23152}"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044D82-BBAE-44D8-919B-396B16CC650E}" type="slidenum">
              <a:rPr lang="en-US" smtClean="0"/>
              <a:t>‹#›</a:t>
            </a:fld>
            <a:endParaRPr lang="en-US"/>
          </a:p>
        </p:txBody>
      </p:sp>
    </p:spTree>
    <p:extLst>
      <p:ext uri="{BB962C8B-B14F-4D97-AF65-F5344CB8AC3E}">
        <p14:creationId xmlns:p14="http://schemas.microsoft.com/office/powerpoint/2010/main" val="12480797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593F49E8-E923-4CCB-8952-3167F9B23152}" type="datetimeFigureOut">
              <a:rPr lang="en-US" smtClean="0"/>
              <a:t>8/21/2025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56044D82-BBAE-44D8-919B-396B16CC650E}" type="slidenum">
              <a:rPr lang="en-US" smtClean="0"/>
              <a:t>‹#›</a:t>
            </a:fld>
            <a:endParaRPr lang="en-US"/>
          </a:p>
        </p:txBody>
      </p:sp>
    </p:spTree>
    <p:extLst>
      <p:ext uri="{BB962C8B-B14F-4D97-AF65-F5344CB8AC3E}">
        <p14:creationId xmlns:p14="http://schemas.microsoft.com/office/powerpoint/2010/main" val="20051620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93777"/>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MingLiU" panose="020B0604030504040204" pitchFamily="18" charset="-120"/>
                <a:ea typeface="PMingLiU" panose="020B0604030504040204" pitchFamily="18" charset="-120"/>
                <a:cs typeface="Petrona Bold" pitchFamily="34" charset="-120"/>
              </a:rPr>
              <a:t>Enterprise Network Design for Multi-National Company</a:t>
            </a:r>
            <a:endParaRPr lang="en-US" sz="4900" dirty="0">
              <a:latin typeface="PMingLiU" panose="020B0604030504040204" pitchFamily="18" charset="-120"/>
              <a:ea typeface="PMingLiU" panose="020B0604030504040204" pitchFamily="18" charset="-120"/>
            </a:endParaRPr>
          </a:p>
        </p:txBody>
      </p:sp>
      <p:sp>
        <p:nvSpPr>
          <p:cNvPr id="4" name="Text 1"/>
          <p:cNvSpPr/>
          <p:nvPr/>
        </p:nvSpPr>
        <p:spPr>
          <a:xfrm>
            <a:off x="6280190" y="527280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Optimizing Connectivity and Security Across Egypt &amp; Saudi Arabia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9AAE993-37DD-F231-7888-3A1475EF5319}"/>
              </a:ext>
            </a:extLst>
          </p:cNvPr>
          <p:cNvSpPr/>
          <p:nvPr/>
        </p:nvSpPr>
        <p:spPr>
          <a:xfrm>
            <a:off x="462579" y="259308"/>
            <a:ext cx="13737515" cy="623194"/>
          </a:xfrm>
          <a:prstGeom prst="rect">
            <a:avLst/>
          </a:prstGeom>
          <a:noFill/>
          <a:ln/>
        </p:spPr>
        <p:txBody>
          <a:bodyPr wrap="square" lIns="0" tIns="0" rIns="0" bIns="0" rtlCol="0" anchor="t"/>
          <a:lstStyle/>
          <a:p>
            <a:pPr marL="0" indent="0" algn="ctr">
              <a:lnSpc>
                <a:spcPts val="4450"/>
              </a:lnSpc>
              <a:buNone/>
            </a:pPr>
            <a:r>
              <a:rPr lang="en-US" sz="3550" b="1" dirty="0">
                <a:solidFill>
                  <a:srgbClr val="F95F88"/>
                </a:solidFill>
                <a:ea typeface="Petrona Bold" pitchFamily="34" charset="-122"/>
              </a:rPr>
              <a:t>Topology</a:t>
            </a:r>
            <a:endParaRPr lang="en-US" sz="3550" dirty="0"/>
          </a:p>
        </p:txBody>
      </p:sp>
      <p:pic>
        <p:nvPicPr>
          <p:cNvPr id="5" name="Picture 4">
            <a:extLst>
              <a:ext uri="{FF2B5EF4-FFF2-40B4-BE49-F238E27FC236}">
                <a16:creationId xmlns:a16="http://schemas.microsoft.com/office/drawing/2014/main" id="{ACF28757-1819-8138-6B68-621EE9EDE8A4}"/>
              </a:ext>
            </a:extLst>
          </p:cNvPr>
          <p:cNvPicPr>
            <a:picLocks noChangeAspect="1"/>
          </p:cNvPicPr>
          <p:nvPr/>
        </p:nvPicPr>
        <p:blipFill>
          <a:blip r:embed="rId2"/>
          <a:stretch>
            <a:fillRect/>
          </a:stretch>
        </p:blipFill>
        <p:spPr>
          <a:xfrm>
            <a:off x="1020672" y="1130157"/>
            <a:ext cx="12589055" cy="6757023"/>
          </a:xfrm>
          <a:prstGeom prst="rect">
            <a:avLst/>
          </a:prstGeom>
        </p:spPr>
      </p:pic>
    </p:spTree>
    <p:extLst>
      <p:ext uri="{BB962C8B-B14F-4D97-AF65-F5344CB8AC3E}">
        <p14:creationId xmlns:p14="http://schemas.microsoft.com/office/powerpoint/2010/main" val="2609050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314"/>
          </a:xfrm>
          <a:prstGeom prst="rect">
            <a:avLst/>
          </a:prstGeom>
        </p:spPr>
      </p:pic>
      <p:sp>
        <p:nvSpPr>
          <p:cNvPr id="3" name="Text 0"/>
          <p:cNvSpPr/>
          <p:nvPr/>
        </p:nvSpPr>
        <p:spPr>
          <a:xfrm>
            <a:off x="6213038" y="570905"/>
            <a:ext cx="7690723" cy="1142048"/>
          </a:xfrm>
          <a:prstGeom prst="rect">
            <a:avLst/>
          </a:prstGeom>
          <a:noFill/>
          <a:ln/>
        </p:spPr>
        <p:txBody>
          <a:bodyPr wrap="square" lIns="0" tIns="0" rIns="0" bIns="0" rtlCol="0" anchor="t"/>
          <a:lstStyle/>
          <a:p>
            <a:pPr marL="0" indent="0" algn="l">
              <a:lnSpc>
                <a:spcPts val="4450"/>
              </a:lnSpc>
              <a:buNone/>
            </a:pPr>
            <a:r>
              <a:rPr lang="en-US" sz="3550" b="1" dirty="0">
                <a:solidFill>
                  <a:srgbClr val="F95F88"/>
                </a:solidFill>
                <a:ea typeface="Petrona Bold" pitchFamily="34" charset="-122"/>
                <a:cs typeface="Petrona Bold" pitchFamily="34" charset="-120"/>
              </a:rPr>
              <a:t>Learning Objectives &amp; Technologies Used</a:t>
            </a:r>
            <a:endParaRPr lang="en-US" sz="3550" dirty="0"/>
          </a:p>
        </p:txBody>
      </p:sp>
      <p:sp>
        <p:nvSpPr>
          <p:cNvPr id="4" name="Text 1"/>
          <p:cNvSpPr/>
          <p:nvPr/>
        </p:nvSpPr>
        <p:spPr>
          <a:xfrm>
            <a:off x="6213038" y="2153960"/>
            <a:ext cx="2855000" cy="356830"/>
          </a:xfrm>
          <a:prstGeom prst="rect">
            <a:avLst/>
          </a:prstGeom>
          <a:noFill/>
          <a:ln/>
        </p:spPr>
        <p:txBody>
          <a:bodyPr wrap="none" lIns="0" tIns="0" rIns="0" bIns="0" rtlCol="0" anchor="t"/>
          <a:lstStyle/>
          <a:p>
            <a:pPr marL="0" indent="0" algn="l">
              <a:lnSpc>
                <a:spcPts val="2800"/>
              </a:lnSpc>
              <a:buNone/>
            </a:pPr>
            <a:r>
              <a:rPr lang="en-US" sz="2200" b="1" dirty="0">
                <a:solidFill>
                  <a:srgbClr val="F95F88"/>
                </a:solidFill>
                <a:ea typeface="Petrona Bold" pitchFamily="34" charset="-122"/>
                <a:cs typeface="Petrona Bold" pitchFamily="34" charset="-120"/>
              </a:rPr>
              <a:t>Learning Objectives</a:t>
            </a:r>
            <a:endParaRPr lang="en-US" sz="2200" dirty="0"/>
          </a:p>
        </p:txBody>
      </p:sp>
      <p:sp>
        <p:nvSpPr>
          <p:cNvPr id="5" name="Text 2"/>
          <p:cNvSpPr/>
          <p:nvPr/>
        </p:nvSpPr>
        <p:spPr>
          <a:xfrm>
            <a:off x="6213038" y="2718316"/>
            <a:ext cx="3592116" cy="1328737"/>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ea typeface="Inter" pitchFamily="34" charset="-122"/>
                <a:cs typeface="Inter" pitchFamily="34" charset="-120"/>
              </a:rPr>
              <a:t>HCIA (Huawei Certified ICT Associate) - DataCom:</a:t>
            </a:r>
            <a:r>
              <a:rPr lang="en-US" sz="1600" dirty="0">
                <a:solidFill>
                  <a:srgbClr val="272525"/>
                </a:solidFill>
                <a:ea typeface="Inter" pitchFamily="34" charset="-122"/>
                <a:cs typeface="Inter" pitchFamily="34" charset="-120"/>
              </a:rPr>
              <a:t> Foundational knowledge for enterprise networking.</a:t>
            </a:r>
            <a:endParaRPr lang="en-US" sz="1600" dirty="0"/>
          </a:p>
        </p:txBody>
      </p:sp>
      <p:sp>
        <p:nvSpPr>
          <p:cNvPr id="6" name="Text 3"/>
          <p:cNvSpPr/>
          <p:nvPr/>
        </p:nvSpPr>
        <p:spPr>
          <a:xfrm>
            <a:off x="6213038" y="4119682"/>
            <a:ext cx="3592116" cy="1660922"/>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ea typeface="Inter" pitchFamily="34" charset="-122"/>
                <a:cs typeface="Inter" pitchFamily="34" charset="-120"/>
              </a:rPr>
              <a:t>HCIP (Huawei Certified ICT Professional) - DataCom:</a:t>
            </a:r>
            <a:r>
              <a:rPr lang="en-US" sz="1600" dirty="0">
                <a:solidFill>
                  <a:srgbClr val="272525"/>
                </a:solidFill>
                <a:ea typeface="Inter" pitchFamily="34" charset="-122"/>
                <a:cs typeface="Inter" pitchFamily="34" charset="-120"/>
              </a:rPr>
              <a:t> Advanced skills in planning, deploying, and troubleshooting complex networks.</a:t>
            </a:r>
            <a:endParaRPr lang="en-US" sz="1600" dirty="0"/>
          </a:p>
        </p:txBody>
      </p:sp>
      <p:sp>
        <p:nvSpPr>
          <p:cNvPr id="7" name="Text 4"/>
          <p:cNvSpPr/>
          <p:nvPr/>
        </p:nvSpPr>
        <p:spPr>
          <a:xfrm>
            <a:off x="10319266" y="2153960"/>
            <a:ext cx="2969895" cy="356830"/>
          </a:xfrm>
          <a:prstGeom prst="rect">
            <a:avLst/>
          </a:prstGeom>
          <a:noFill/>
          <a:ln/>
        </p:spPr>
        <p:txBody>
          <a:bodyPr wrap="none" lIns="0" tIns="0" rIns="0" bIns="0" rtlCol="0" anchor="t"/>
          <a:lstStyle/>
          <a:p>
            <a:pPr marL="0" indent="0" algn="l">
              <a:lnSpc>
                <a:spcPts val="2800"/>
              </a:lnSpc>
              <a:buNone/>
            </a:pPr>
            <a:r>
              <a:rPr lang="en-US" sz="2200" b="1" dirty="0">
                <a:solidFill>
                  <a:srgbClr val="F95F88"/>
                </a:solidFill>
                <a:ea typeface="Petrona Bold" pitchFamily="34" charset="-122"/>
                <a:cs typeface="Petrona Bold" pitchFamily="34" charset="-120"/>
              </a:rPr>
              <a:t>Key Technologies Used</a:t>
            </a:r>
            <a:endParaRPr lang="en-US" sz="2200" dirty="0"/>
          </a:p>
        </p:txBody>
      </p:sp>
      <p:sp>
        <p:nvSpPr>
          <p:cNvPr id="8" name="Text 5"/>
          <p:cNvSpPr/>
          <p:nvPr/>
        </p:nvSpPr>
        <p:spPr>
          <a:xfrm>
            <a:off x="10319266" y="2718316"/>
            <a:ext cx="3592116" cy="996553"/>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ea typeface="Inter" pitchFamily="34" charset="-122"/>
                <a:cs typeface="Inter" pitchFamily="34" charset="-120"/>
              </a:rPr>
              <a:t>Huawei eNSP:</a:t>
            </a:r>
            <a:r>
              <a:rPr lang="en-US" sz="1600" dirty="0">
                <a:solidFill>
                  <a:srgbClr val="272525"/>
                </a:solidFill>
                <a:ea typeface="Inter" pitchFamily="34" charset="-122"/>
                <a:cs typeface="Inter" pitchFamily="34" charset="-120"/>
              </a:rPr>
              <a:t> Network simulation platform for design and testing.</a:t>
            </a:r>
            <a:endParaRPr lang="en-US" sz="1600" dirty="0"/>
          </a:p>
        </p:txBody>
      </p:sp>
      <p:sp>
        <p:nvSpPr>
          <p:cNvPr id="9" name="Text 6"/>
          <p:cNvSpPr/>
          <p:nvPr/>
        </p:nvSpPr>
        <p:spPr>
          <a:xfrm>
            <a:off x="10319266" y="3787497"/>
            <a:ext cx="3592116" cy="996553"/>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ea typeface="Inter" pitchFamily="34" charset="-122"/>
                <a:cs typeface="Inter" pitchFamily="34" charset="-120"/>
              </a:rPr>
              <a:t>Huawei AR Routers:</a:t>
            </a:r>
            <a:r>
              <a:rPr lang="en-US" sz="1600" dirty="0">
                <a:solidFill>
                  <a:srgbClr val="272525"/>
                </a:solidFill>
                <a:ea typeface="Inter" pitchFamily="34" charset="-122"/>
                <a:cs typeface="Inter" pitchFamily="34" charset="-120"/>
              </a:rPr>
              <a:t> Enterprise-grade access and aggregation routers.</a:t>
            </a:r>
            <a:endParaRPr lang="en-US" sz="1600" dirty="0"/>
          </a:p>
        </p:txBody>
      </p:sp>
      <p:sp>
        <p:nvSpPr>
          <p:cNvPr id="10" name="Text 7"/>
          <p:cNvSpPr/>
          <p:nvPr/>
        </p:nvSpPr>
        <p:spPr>
          <a:xfrm>
            <a:off x="10319266" y="4856678"/>
            <a:ext cx="3592116" cy="1328737"/>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ea typeface="Inter" pitchFamily="34" charset="-122"/>
                <a:cs typeface="Inter" pitchFamily="34" charset="-120"/>
              </a:rPr>
              <a:t>Huawei CE Switches:</a:t>
            </a:r>
            <a:r>
              <a:rPr lang="en-US" sz="1600" dirty="0">
                <a:solidFill>
                  <a:srgbClr val="272525"/>
                </a:solidFill>
                <a:ea typeface="Inter" pitchFamily="34" charset="-122"/>
                <a:cs typeface="Inter" pitchFamily="34" charset="-120"/>
              </a:rPr>
              <a:t> CloudEngine series switches for high-performance data centers and campus networks.</a:t>
            </a:r>
            <a:endParaRPr lang="en-US" sz="1600" dirty="0"/>
          </a:p>
        </p:txBody>
      </p:sp>
      <p:sp>
        <p:nvSpPr>
          <p:cNvPr id="11" name="Text 8"/>
          <p:cNvSpPr/>
          <p:nvPr/>
        </p:nvSpPr>
        <p:spPr>
          <a:xfrm>
            <a:off x="10319266" y="6258044"/>
            <a:ext cx="3592116" cy="1328737"/>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ea typeface="Inter" pitchFamily="34" charset="-122"/>
                <a:cs typeface="Inter" pitchFamily="34" charset="-120"/>
              </a:rPr>
              <a:t>Huawei USG Firewalls:</a:t>
            </a:r>
            <a:r>
              <a:rPr lang="en-US" sz="1600" dirty="0">
                <a:solidFill>
                  <a:srgbClr val="272525"/>
                </a:solidFill>
                <a:ea typeface="Inter" pitchFamily="34" charset="-122"/>
                <a:cs typeface="Inter" pitchFamily="34" charset="-120"/>
              </a:rPr>
              <a:t> Unified Security Gateways for comprehensive network protection.</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67506"/>
            <a:ext cx="10384631"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ea typeface="Petrona Bold" pitchFamily="34" charset="-122"/>
                <a:cs typeface="Petrona Bold" pitchFamily="34" charset="-120"/>
              </a:rPr>
              <a:t>Summary &amp; Benefits: A Future-Proof Network</a:t>
            </a:r>
            <a:endParaRPr lang="en-US" sz="3900" dirty="0"/>
          </a:p>
        </p:txBody>
      </p:sp>
      <p:sp>
        <p:nvSpPr>
          <p:cNvPr id="3" name="Text 1"/>
          <p:cNvSpPr/>
          <p:nvPr/>
        </p:nvSpPr>
        <p:spPr>
          <a:xfrm>
            <a:off x="793790" y="21447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This enterprise network design delivers a robust, secure, and highly available infrastructure tailored for the demands of a multinational company operating in Egypt and Saudi Arabia.</a:t>
            </a:r>
            <a:endParaRPr lang="en-US" sz="1750" dirty="0"/>
          </a:p>
        </p:txBody>
      </p:sp>
      <p:sp>
        <p:nvSpPr>
          <p:cNvPr id="4" name="Shape 2"/>
          <p:cNvSpPr/>
          <p:nvPr/>
        </p:nvSpPr>
        <p:spPr>
          <a:xfrm>
            <a:off x="793790" y="3125740"/>
            <a:ext cx="4196358" cy="2990850"/>
          </a:xfrm>
          <a:prstGeom prst="roundRect">
            <a:avLst>
              <a:gd name="adj" fmla="val 3185"/>
            </a:avLst>
          </a:prstGeom>
          <a:solidFill>
            <a:srgbClr val="E0D7F4"/>
          </a:solidFill>
          <a:ln w="7620">
            <a:solidFill>
              <a:srgbClr val="5A6ED8"/>
            </a:solidFill>
            <a:prstDash val="solid"/>
          </a:ln>
        </p:spPr>
        <p:txBody>
          <a:bodyPr/>
          <a:lstStyle/>
          <a:p>
            <a:endParaRPr lang="en-US"/>
          </a:p>
        </p:txBody>
      </p:sp>
      <p:sp>
        <p:nvSpPr>
          <p:cNvPr id="5" name="Shape 3"/>
          <p:cNvSpPr/>
          <p:nvPr/>
        </p:nvSpPr>
        <p:spPr>
          <a:xfrm>
            <a:off x="1028224" y="3360174"/>
            <a:ext cx="680442" cy="680442"/>
          </a:xfrm>
          <a:prstGeom prst="roundRect">
            <a:avLst>
              <a:gd name="adj" fmla="val 13436980"/>
            </a:avLst>
          </a:prstGeom>
          <a:solidFill>
            <a:srgbClr val="5A6ED8"/>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1215390" y="3509002"/>
            <a:ext cx="306110" cy="382667"/>
          </a:xfrm>
          <a:prstGeom prst="rect">
            <a:avLst/>
          </a:prstGeom>
        </p:spPr>
      </p:pic>
      <p:sp>
        <p:nvSpPr>
          <p:cNvPr id="7" name="Text 4"/>
          <p:cNvSpPr/>
          <p:nvPr/>
        </p:nvSpPr>
        <p:spPr>
          <a:xfrm>
            <a:off x="1028224" y="426743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Scalability</a:t>
            </a:r>
            <a:endParaRPr lang="en-US" sz="2450" dirty="0"/>
          </a:p>
        </p:txBody>
      </p:sp>
      <p:sp>
        <p:nvSpPr>
          <p:cNvPr id="8" name="Text 5"/>
          <p:cNvSpPr/>
          <p:nvPr/>
        </p:nvSpPr>
        <p:spPr>
          <a:xfrm>
            <a:off x="1028224" y="4793448"/>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Designed to effortlessly accommodate future growth and expansion of operations.</a:t>
            </a:r>
            <a:endParaRPr lang="en-US" sz="1750" dirty="0"/>
          </a:p>
        </p:txBody>
      </p:sp>
      <p:sp>
        <p:nvSpPr>
          <p:cNvPr id="9" name="Shape 6"/>
          <p:cNvSpPr/>
          <p:nvPr/>
        </p:nvSpPr>
        <p:spPr>
          <a:xfrm>
            <a:off x="5216962" y="3125740"/>
            <a:ext cx="4196358" cy="2990850"/>
          </a:xfrm>
          <a:prstGeom prst="roundRect">
            <a:avLst>
              <a:gd name="adj" fmla="val 3185"/>
            </a:avLst>
          </a:prstGeom>
          <a:solidFill>
            <a:srgbClr val="E0D7F4"/>
          </a:solidFill>
          <a:ln w="7620">
            <a:solidFill>
              <a:srgbClr val="243799"/>
            </a:solidFill>
            <a:prstDash val="solid"/>
          </a:ln>
        </p:spPr>
        <p:txBody>
          <a:bodyPr/>
          <a:lstStyle/>
          <a:p>
            <a:endParaRPr lang="en-US"/>
          </a:p>
        </p:txBody>
      </p:sp>
      <p:sp>
        <p:nvSpPr>
          <p:cNvPr id="10" name="Shape 7"/>
          <p:cNvSpPr/>
          <p:nvPr/>
        </p:nvSpPr>
        <p:spPr>
          <a:xfrm>
            <a:off x="5451396" y="3360174"/>
            <a:ext cx="680442" cy="680442"/>
          </a:xfrm>
          <a:prstGeom prst="roundRect">
            <a:avLst>
              <a:gd name="adj" fmla="val 13436980"/>
            </a:avLst>
          </a:prstGeom>
          <a:solidFill>
            <a:srgbClr val="243799"/>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5638562" y="3509002"/>
            <a:ext cx="306110" cy="382667"/>
          </a:xfrm>
          <a:prstGeom prst="rect">
            <a:avLst/>
          </a:prstGeom>
        </p:spPr>
      </p:pic>
      <p:sp>
        <p:nvSpPr>
          <p:cNvPr id="12" name="Text 8"/>
          <p:cNvSpPr/>
          <p:nvPr/>
        </p:nvSpPr>
        <p:spPr>
          <a:xfrm>
            <a:off x="5451396" y="426743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Security</a:t>
            </a:r>
            <a:endParaRPr lang="en-US" sz="2450" dirty="0"/>
          </a:p>
        </p:txBody>
      </p:sp>
      <p:sp>
        <p:nvSpPr>
          <p:cNvPr id="13" name="Text 9"/>
          <p:cNvSpPr/>
          <p:nvPr/>
        </p:nvSpPr>
        <p:spPr>
          <a:xfrm>
            <a:off x="5451396" y="4793448"/>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Multi-layered defenses protect sensitive data and ensure business continuity.</a:t>
            </a:r>
            <a:endParaRPr lang="en-US" sz="1750" dirty="0"/>
          </a:p>
        </p:txBody>
      </p:sp>
      <p:sp>
        <p:nvSpPr>
          <p:cNvPr id="14" name="Shape 10"/>
          <p:cNvSpPr/>
          <p:nvPr/>
        </p:nvSpPr>
        <p:spPr>
          <a:xfrm>
            <a:off x="9640133" y="3125740"/>
            <a:ext cx="4196358" cy="2990850"/>
          </a:xfrm>
          <a:prstGeom prst="roundRect">
            <a:avLst>
              <a:gd name="adj" fmla="val 3185"/>
            </a:avLst>
          </a:prstGeom>
          <a:solidFill>
            <a:srgbClr val="E0D7F4"/>
          </a:solidFill>
          <a:ln w="7620">
            <a:solidFill>
              <a:srgbClr val="000024"/>
            </a:solidFill>
            <a:prstDash val="solid"/>
          </a:ln>
        </p:spPr>
        <p:txBody>
          <a:bodyPr/>
          <a:lstStyle/>
          <a:p>
            <a:endParaRPr lang="en-US"/>
          </a:p>
        </p:txBody>
      </p:sp>
      <p:sp>
        <p:nvSpPr>
          <p:cNvPr id="15" name="Shape 11"/>
          <p:cNvSpPr/>
          <p:nvPr/>
        </p:nvSpPr>
        <p:spPr>
          <a:xfrm>
            <a:off x="9874568" y="3360174"/>
            <a:ext cx="680442" cy="680442"/>
          </a:xfrm>
          <a:prstGeom prst="roundRect">
            <a:avLst>
              <a:gd name="adj" fmla="val 13436980"/>
            </a:avLst>
          </a:prstGeom>
          <a:solidFill>
            <a:srgbClr val="000024"/>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10061734" y="3509002"/>
            <a:ext cx="306110" cy="382667"/>
          </a:xfrm>
          <a:prstGeom prst="rect">
            <a:avLst/>
          </a:prstGeom>
        </p:spPr>
      </p:pic>
      <p:sp>
        <p:nvSpPr>
          <p:cNvPr id="17" name="Text 12"/>
          <p:cNvSpPr/>
          <p:nvPr/>
        </p:nvSpPr>
        <p:spPr>
          <a:xfrm>
            <a:off x="9874568" y="426743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Redundancy</a:t>
            </a:r>
            <a:endParaRPr lang="en-US" sz="2450" dirty="0"/>
          </a:p>
        </p:txBody>
      </p:sp>
      <p:sp>
        <p:nvSpPr>
          <p:cNvPr id="18" name="Text 13"/>
          <p:cNvSpPr/>
          <p:nvPr/>
        </p:nvSpPr>
        <p:spPr>
          <a:xfrm>
            <a:off x="9874568" y="4793448"/>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Eliminates single points of failure, ensuring maximum uptime and reliability.</a:t>
            </a:r>
            <a:endParaRPr lang="en-US" sz="1750" dirty="0"/>
          </a:p>
        </p:txBody>
      </p:sp>
      <p:sp>
        <p:nvSpPr>
          <p:cNvPr id="19" name="Text 14"/>
          <p:cNvSpPr/>
          <p:nvPr/>
        </p:nvSpPr>
        <p:spPr>
          <a:xfrm>
            <a:off x="793790" y="637174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By adopting this design, the enterprise will achieve superior network performance, enhance operational efficiency, and significantly reduce potential downtime.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834070-241A-7FDB-323D-3E70B219026D}"/>
              </a:ext>
            </a:extLst>
          </p:cNvPr>
          <p:cNvSpPr txBox="1"/>
          <p:nvPr/>
        </p:nvSpPr>
        <p:spPr>
          <a:xfrm>
            <a:off x="143838" y="297951"/>
            <a:ext cx="14352998" cy="523220"/>
          </a:xfrm>
          <a:prstGeom prst="rect">
            <a:avLst/>
          </a:prstGeom>
          <a:noFill/>
        </p:spPr>
        <p:txBody>
          <a:bodyPr wrap="square" rtlCol="0">
            <a:spAutoFit/>
          </a:bodyPr>
          <a:lstStyle/>
          <a:p>
            <a:pPr algn="ctr"/>
            <a:r>
              <a:rPr lang="en-US" sz="2800" dirty="0"/>
              <a:t>Team</a:t>
            </a:r>
            <a:endParaRPr lang="en-US" dirty="0"/>
          </a:p>
        </p:txBody>
      </p:sp>
      <p:sp>
        <p:nvSpPr>
          <p:cNvPr id="3" name="TextBox 2">
            <a:extLst>
              <a:ext uri="{FF2B5EF4-FFF2-40B4-BE49-F238E27FC236}">
                <a16:creationId xmlns:a16="http://schemas.microsoft.com/office/drawing/2014/main" id="{95A816EA-EAB6-1592-0E22-659F3E4C6682}"/>
              </a:ext>
            </a:extLst>
          </p:cNvPr>
          <p:cNvSpPr txBox="1"/>
          <p:nvPr/>
        </p:nvSpPr>
        <p:spPr>
          <a:xfrm>
            <a:off x="946672" y="1413155"/>
            <a:ext cx="12876903"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rgbClr val="272525"/>
                </a:solidFill>
                <a:ea typeface="Petrona Bold"/>
              </a:rPr>
              <a:t>Abdelrahman</a:t>
            </a:r>
            <a:r>
              <a:rPr lang="en-US" sz="3600" dirty="0">
                <a:solidFill>
                  <a:srgbClr val="272525"/>
                </a:solidFill>
                <a:ea typeface="Inter" pitchFamily="34" charset="-122"/>
              </a:rPr>
              <a:t> Radwan</a:t>
            </a:r>
          </a:p>
          <a:p>
            <a:endParaRPr lang="en-US" sz="3600" dirty="0">
              <a:solidFill>
                <a:srgbClr val="272525"/>
              </a:solidFill>
              <a:latin typeface="Posterama" panose="020B0502040204020203" pitchFamily="34" charset="0"/>
              <a:ea typeface="Petrona Bold"/>
              <a:cs typeface="Posterama" panose="020B0502040204020203" pitchFamily="34" charset="0"/>
            </a:endParaRPr>
          </a:p>
          <a:p>
            <a:pPr marL="285750" indent="-285750">
              <a:buFont typeface="Arial" panose="020B0604020202020204" pitchFamily="34" charset="0"/>
              <a:buChar char="•"/>
            </a:pPr>
            <a:r>
              <a:rPr lang="en-US" sz="3600" dirty="0">
                <a:solidFill>
                  <a:srgbClr val="272525"/>
                </a:solidFill>
                <a:ea typeface="Inter" pitchFamily="34" charset="-122"/>
              </a:rPr>
              <a:t>Abdelrahman Khaled</a:t>
            </a:r>
          </a:p>
          <a:p>
            <a:endParaRPr lang="en-US" sz="3600" dirty="0">
              <a:solidFill>
                <a:srgbClr val="272525"/>
              </a:solidFill>
              <a:ea typeface="Inter" pitchFamily="34" charset="-122"/>
            </a:endParaRPr>
          </a:p>
          <a:p>
            <a:pPr marL="285750" indent="-285750">
              <a:buFont typeface="Arial" panose="020B0604020202020204" pitchFamily="34" charset="0"/>
              <a:buChar char="•"/>
            </a:pPr>
            <a:r>
              <a:rPr lang="en-US" sz="3600" dirty="0">
                <a:solidFill>
                  <a:srgbClr val="272525"/>
                </a:solidFill>
                <a:ea typeface="Inter" pitchFamily="34" charset="-122"/>
              </a:rPr>
              <a:t>Mahmoud Safwat</a:t>
            </a:r>
          </a:p>
          <a:p>
            <a:endParaRPr lang="en-US" sz="3600" dirty="0">
              <a:solidFill>
                <a:srgbClr val="272525"/>
              </a:solidFill>
              <a:ea typeface="Inter" pitchFamily="34" charset="-122"/>
            </a:endParaRPr>
          </a:p>
          <a:p>
            <a:pPr marL="285750" indent="-285750">
              <a:buFont typeface="Arial" panose="020B0604020202020204" pitchFamily="34" charset="0"/>
              <a:buChar char="•"/>
            </a:pPr>
            <a:r>
              <a:rPr lang="en-US" sz="3600" dirty="0">
                <a:solidFill>
                  <a:srgbClr val="272525"/>
                </a:solidFill>
                <a:ea typeface="Inter" pitchFamily="34" charset="-122"/>
              </a:rPr>
              <a:t>Ahmed Mohamed Afifi</a:t>
            </a:r>
          </a:p>
          <a:p>
            <a:endParaRPr lang="en-US" sz="3600" dirty="0">
              <a:solidFill>
                <a:srgbClr val="272525"/>
              </a:solidFill>
              <a:ea typeface="Inter" pitchFamily="34" charset="-122"/>
            </a:endParaRPr>
          </a:p>
          <a:p>
            <a:pPr marL="285750" indent="-285750">
              <a:buFont typeface="Arial" panose="020B0604020202020204" pitchFamily="34" charset="0"/>
              <a:buChar char="•"/>
            </a:pPr>
            <a:r>
              <a:rPr lang="en-US" sz="3600" dirty="0">
                <a:solidFill>
                  <a:srgbClr val="272525"/>
                </a:solidFill>
                <a:ea typeface="Inter" pitchFamily="34" charset="-122"/>
              </a:rPr>
              <a:t>Mariam </a:t>
            </a:r>
            <a:r>
              <a:rPr lang="en-US" sz="3600" dirty="0" err="1">
                <a:solidFill>
                  <a:srgbClr val="272525"/>
                </a:solidFill>
                <a:ea typeface="Inter" pitchFamily="34" charset="-122"/>
              </a:rPr>
              <a:t>Dweidar</a:t>
            </a:r>
            <a:endParaRPr lang="en-US" sz="3600" dirty="0">
              <a:solidFill>
                <a:srgbClr val="272525"/>
              </a:solidFill>
              <a:ea typeface="Inter" pitchFamily="34" charset="-122"/>
            </a:endParaRPr>
          </a:p>
        </p:txBody>
      </p:sp>
    </p:spTree>
    <p:extLst>
      <p:ext uri="{BB962C8B-B14F-4D97-AF65-F5344CB8AC3E}">
        <p14:creationId xmlns:p14="http://schemas.microsoft.com/office/powerpoint/2010/main" val="405388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05689"/>
            <a:ext cx="10632043"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ea typeface="Petrona Bold" pitchFamily="34" charset="-122"/>
                <a:cs typeface="Petrona Bold" pitchFamily="34" charset="-120"/>
              </a:rPr>
              <a:t>Project Overview: Building a Resilient Network</a:t>
            </a:r>
            <a:endParaRPr lang="en-US" sz="3900" dirty="0"/>
          </a:p>
        </p:txBody>
      </p:sp>
      <p:sp>
        <p:nvSpPr>
          <p:cNvPr id="3" name="Text 1"/>
          <p:cNvSpPr/>
          <p:nvPr/>
        </p:nvSpPr>
        <p:spPr>
          <a:xfrm>
            <a:off x="793790" y="278296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This project outlines the robust network infrastructure for a multinational enterprise with significant operations in Egypt and Saudi Arabia. Our design focuses on seamless connectivity, high availability, and stringent security across all locations.</a:t>
            </a:r>
            <a:endParaRPr lang="en-US" sz="1750" dirty="0"/>
          </a:p>
        </p:txBody>
      </p:sp>
      <p:sp>
        <p:nvSpPr>
          <p:cNvPr id="4" name="Text 2"/>
          <p:cNvSpPr/>
          <p:nvPr/>
        </p:nvSpPr>
        <p:spPr>
          <a:xfrm>
            <a:off x="793790" y="4240173"/>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ea typeface="Petrona Bold" pitchFamily="34" charset="-122"/>
                <a:cs typeface="Petrona Bold" pitchFamily="34" charset="-120"/>
              </a:rPr>
              <a:t>2</a:t>
            </a:r>
            <a:endParaRPr lang="en-US" sz="5850" dirty="0"/>
          </a:p>
        </p:txBody>
      </p:sp>
      <p:sp>
        <p:nvSpPr>
          <p:cNvPr id="5" name="Text 3"/>
          <p:cNvSpPr/>
          <p:nvPr/>
        </p:nvSpPr>
        <p:spPr>
          <a:xfrm>
            <a:off x="1313617" y="5271968"/>
            <a:ext cx="3118842"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ea typeface="Petrona Bold" pitchFamily="34" charset="-122"/>
                <a:cs typeface="Petrona Bold" pitchFamily="34" charset="-120"/>
              </a:rPr>
              <a:t>Headquarters</a:t>
            </a:r>
            <a:endParaRPr lang="en-US" sz="2450" dirty="0"/>
          </a:p>
        </p:txBody>
      </p:sp>
      <p:sp>
        <p:nvSpPr>
          <p:cNvPr id="6" name="Text 4"/>
          <p:cNvSpPr/>
          <p:nvPr/>
        </p:nvSpPr>
        <p:spPr>
          <a:xfrm>
            <a:off x="793790" y="5797987"/>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ea typeface="Inter" pitchFamily="34" charset="-122"/>
                <a:cs typeface="Inter" pitchFamily="34" charset="-120"/>
              </a:rPr>
              <a:t>Strategic hubs in Egypt and Saudi Arabia.</a:t>
            </a:r>
            <a:endParaRPr lang="en-US" sz="1750" dirty="0"/>
          </a:p>
        </p:txBody>
      </p:sp>
      <p:sp>
        <p:nvSpPr>
          <p:cNvPr id="7" name="Text 5"/>
          <p:cNvSpPr/>
          <p:nvPr/>
        </p:nvSpPr>
        <p:spPr>
          <a:xfrm>
            <a:off x="5235893" y="4240173"/>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ea typeface="Petrona Bold" pitchFamily="34" charset="-122"/>
                <a:cs typeface="Petrona Bold" pitchFamily="34" charset="-120"/>
              </a:rPr>
              <a:t>4+</a:t>
            </a:r>
            <a:endParaRPr lang="en-US" sz="5850" dirty="0"/>
          </a:p>
        </p:txBody>
      </p:sp>
      <p:sp>
        <p:nvSpPr>
          <p:cNvPr id="8" name="Text 6"/>
          <p:cNvSpPr/>
          <p:nvPr/>
        </p:nvSpPr>
        <p:spPr>
          <a:xfrm>
            <a:off x="5755719" y="5271968"/>
            <a:ext cx="3118842"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ea typeface="Petrona Bold" pitchFamily="34" charset="-122"/>
                <a:cs typeface="Petrona Bold" pitchFamily="34" charset="-120"/>
              </a:rPr>
              <a:t>Branch Offices</a:t>
            </a:r>
            <a:endParaRPr lang="en-US" sz="2450" dirty="0"/>
          </a:p>
        </p:txBody>
      </p:sp>
      <p:sp>
        <p:nvSpPr>
          <p:cNvPr id="9" name="Text 7"/>
          <p:cNvSpPr/>
          <p:nvPr/>
        </p:nvSpPr>
        <p:spPr>
          <a:xfrm>
            <a:off x="5235893" y="5797987"/>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ea typeface="Inter" pitchFamily="34" charset="-122"/>
                <a:cs typeface="Inter" pitchFamily="34" charset="-120"/>
              </a:rPr>
              <a:t>Distributed across key regional cities.</a:t>
            </a:r>
            <a:endParaRPr lang="en-US" sz="1750" dirty="0"/>
          </a:p>
        </p:txBody>
      </p:sp>
      <p:sp>
        <p:nvSpPr>
          <p:cNvPr id="10" name="Text 8"/>
          <p:cNvSpPr/>
          <p:nvPr/>
        </p:nvSpPr>
        <p:spPr>
          <a:xfrm>
            <a:off x="9677995" y="4240173"/>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ea typeface="Petrona Bold" pitchFamily="34" charset="-122"/>
                <a:cs typeface="Petrona Bold" pitchFamily="34" charset="-120"/>
              </a:rPr>
              <a:t>15+</a:t>
            </a:r>
            <a:endParaRPr lang="en-US" sz="5850" dirty="0"/>
          </a:p>
        </p:txBody>
      </p:sp>
      <p:sp>
        <p:nvSpPr>
          <p:cNvPr id="11" name="Text 9"/>
          <p:cNvSpPr/>
          <p:nvPr/>
        </p:nvSpPr>
        <p:spPr>
          <a:xfrm>
            <a:off x="10197822" y="5271968"/>
            <a:ext cx="3118842"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ea typeface="Petrona Bold" pitchFamily="34" charset="-122"/>
                <a:cs typeface="Petrona Bold" pitchFamily="34" charset="-120"/>
              </a:rPr>
              <a:t>Network Devices</a:t>
            </a:r>
            <a:endParaRPr lang="en-US" sz="2450" dirty="0"/>
          </a:p>
        </p:txBody>
      </p:sp>
      <p:sp>
        <p:nvSpPr>
          <p:cNvPr id="12" name="Text 10"/>
          <p:cNvSpPr/>
          <p:nvPr/>
        </p:nvSpPr>
        <p:spPr>
          <a:xfrm>
            <a:off x="9677995" y="5797987"/>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ea typeface="Inter" pitchFamily="34" charset="-122"/>
                <a:cs typeface="Inter" pitchFamily="34" charset="-120"/>
              </a:rPr>
              <a:t>Routers, switches, firewalls, and APs.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5330" y="577691"/>
            <a:ext cx="8028265" cy="577691"/>
          </a:xfrm>
          <a:prstGeom prst="rect">
            <a:avLst/>
          </a:prstGeom>
          <a:noFill/>
          <a:ln/>
        </p:spPr>
        <p:txBody>
          <a:bodyPr wrap="none" lIns="0" tIns="0" rIns="0" bIns="0" rtlCol="0" anchor="t"/>
          <a:lstStyle/>
          <a:p>
            <a:pPr marL="0" indent="0" algn="l">
              <a:lnSpc>
                <a:spcPts val="4500"/>
              </a:lnSpc>
              <a:buNone/>
            </a:pPr>
            <a:r>
              <a:rPr lang="en-US" sz="3600" b="1" dirty="0">
                <a:solidFill>
                  <a:srgbClr val="F95F88"/>
                </a:solidFill>
                <a:ea typeface="Petrona Bold" pitchFamily="34" charset="-122"/>
                <a:cs typeface="Petrona Bold" pitchFamily="34" charset="-120"/>
              </a:rPr>
              <a:t>Network Architecture: A Holistic View</a:t>
            </a:r>
            <a:endParaRPr lang="en-US" sz="3600" dirty="0"/>
          </a:p>
        </p:txBody>
      </p:sp>
      <p:sp>
        <p:nvSpPr>
          <p:cNvPr id="3" name="Text 1"/>
          <p:cNvSpPr/>
          <p:nvPr/>
        </p:nvSpPr>
        <p:spPr>
          <a:xfrm>
            <a:off x="735330" y="1580793"/>
            <a:ext cx="6323648" cy="1344930"/>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ea typeface="Inter" pitchFamily="34" charset="-122"/>
                <a:cs typeface="Inter" pitchFamily="34" charset="-120"/>
              </a:rPr>
              <a:t>The proposed architecture integrates two primary Headquarters (HQ1 in Egypt, HQ2 in Saudi Arabia) and multiple branch offices. All sites will be interconnected via secure links, ensuring efficient data exchange and communication.</a:t>
            </a:r>
            <a:endParaRPr lang="en-US" sz="1650" dirty="0"/>
          </a:p>
        </p:txBody>
      </p:sp>
      <p:sp>
        <p:nvSpPr>
          <p:cNvPr id="4" name="Text 2"/>
          <p:cNvSpPr/>
          <p:nvPr/>
        </p:nvSpPr>
        <p:spPr>
          <a:xfrm>
            <a:off x="735330" y="3114794"/>
            <a:ext cx="6323648" cy="672465"/>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272525"/>
                </a:solidFill>
                <a:ea typeface="Inter" pitchFamily="34" charset="-122"/>
                <a:cs typeface="Inter" pitchFamily="34" charset="-120"/>
              </a:rPr>
              <a:t>HQ1 &amp; HQ2:</a:t>
            </a:r>
            <a:r>
              <a:rPr lang="en-US" sz="1650" dirty="0">
                <a:solidFill>
                  <a:srgbClr val="272525"/>
                </a:solidFill>
                <a:ea typeface="Inter" pitchFamily="34" charset="-122"/>
                <a:cs typeface="Inter" pitchFamily="34" charset="-120"/>
              </a:rPr>
              <a:t> Core network infrastructure, centralized services.</a:t>
            </a:r>
            <a:endParaRPr lang="en-US" sz="1650" dirty="0"/>
          </a:p>
        </p:txBody>
      </p:sp>
      <p:sp>
        <p:nvSpPr>
          <p:cNvPr id="5" name="Text 3"/>
          <p:cNvSpPr/>
          <p:nvPr/>
        </p:nvSpPr>
        <p:spPr>
          <a:xfrm>
            <a:off x="735330" y="3860721"/>
            <a:ext cx="6323648" cy="672465"/>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272525"/>
                </a:solidFill>
                <a:ea typeface="Inter" pitchFamily="34" charset="-122"/>
                <a:cs typeface="Inter" pitchFamily="34" charset="-120"/>
              </a:rPr>
              <a:t>Branch Offices:</a:t>
            </a:r>
            <a:r>
              <a:rPr lang="en-US" sz="1650" dirty="0">
                <a:solidFill>
                  <a:srgbClr val="272525"/>
                </a:solidFill>
                <a:ea typeface="Inter" pitchFamily="34" charset="-122"/>
                <a:cs typeface="Inter" pitchFamily="34" charset="-120"/>
              </a:rPr>
              <a:t> Local network access with VPN connectivity to HQs.</a:t>
            </a:r>
            <a:endParaRPr lang="en-US" sz="1650" dirty="0"/>
          </a:p>
        </p:txBody>
      </p:sp>
      <p:sp>
        <p:nvSpPr>
          <p:cNvPr id="6" name="Text 4"/>
          <p:cNvSpPr/>
          <p:nvPr/>
        </p:nvSpPr>
        <p:spPr>
          <a:xfrm>
            <a:off x="735330" y="4606647"/>
            <a:ext cx="6323648" cy="672465"/>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272525"/>
                </a:solidFill>
                <a:ea typeface="Inter" pitchFamily="34" charset="-122"/>
                <a:cs typeface="Inter" pitchFamily="34" charset="-120"/>
              </a:rPr>
              <a:t>VPN Tunnels:</a:t>
            </a:r>
            <a:r>
              <a:rPr lang="en-US" sz="1650" dirty="0">
                <a:solidFill>
                  <a:srgbClr val="272525"/>
                </a:solidFill>
                <a:ea typeface="Inter" pitchFamily="34" charset="-122"/>
                <a:cs typeface="Inter" pitchFamily="34" charset="-120"/>
              </a:rPr>
              <a:t> Encrypted communication channels between all sites.</a:t>
            </a:r>
            <a:endParaRPr lang="en-US" sz="1650" dirty="0"/>
          </a:p>
        </p:txBody>
      </p:sp>
      <p:sp>
        <p:nvSpPr>
          <p:cNvPr id="7" name="Text 5"/>
          <p:cNvSpPr/>
          <p:nvPr/>
        </p:nvSpPr>
        <p:spPr>
          <a:xfrm>
            <a:off x="735330" y="5352574"/>
            <a:ext cx="6323648" cy="672465"/>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272525"/>
                </a:solidFill>
                <a:ea typeface="Inter" pitchFamily="34" charset="-122"/>
                <a:cs typeface="Inter" pitchFamily="34" charset="-120"/>
              </a:rPr>
              <a:t>Wireless Access:</a:t>
            </a:r>
            <a:r>
              <a:rPr lang="en-US" sz="1650" dirty="0">
                <a:solidFill>
                  <a:srgbClr val="272525"/>
                </a:solidFill>
                <a:ea typeface="Inter" pitchFamily="34" charset="-122"/>
                <a:cs typeface="Inter" pitchFamily="34" charset="-120"/>
              </a:rPr>
              <a:t> Secure Wi-Fi deployment for user mobility.</a:t>
            </a:r>
            <a:endParaRPr lang="en-US" sz="1650" dirty="0"/>
          </a:p>
        </p:txBody>
      </p:sp>
      <p:pic>
        <p:nvPicPr>
          <p:cNvPr id="8" name="Image 0" descr="preencoded.png"/>
          <p:cNvPicPr>
            <a:picLocks noChangeAspect="1"/>
          </p:cNvPicPr>
          <p:nvPr/>
        </p:nvPicPr>
        <p:blipFill>
          <a:blip r:embed="rId3"/>
          <a:stretch>
            <a:fillRect/>
          </a:stretch>
        </p:blipFill>
        <p:spPr>
          <a:xfrm>
            <a:off x="7579043" y="1628061"/>
            <a:ext cx="6323648" cy="63236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05627"/>
            <a:ext cx="11761946"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ea typeface="Petrona Bold" pitchFamily="34" charset="-122"/>
                <a:cs typeface="Petrona Bold" pitchFamily="34" charset="-120"/>
              </a:rPr>
              <a:t>Security Implementation: Protecting Critical Assets</a:t>
            </a:r>
            <a:endParaRPr lang="en-US" sz="3900" dirty="0"/>
          </a:p>
        </p:txBody>
      </p:sp>
      <p:sp>
        <p:nvSpPr>
          <p:cNvPr id="3" name="Text 1"/>
          <p:cNvSpPr/>
          <p:nvPr/>
        </p:nvSpPr>
        <p:spPr>
          <a:xfrm>
            <a:off x="793790" y="228290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Our security strategy is built upon the pillars of Confidentiality, Integrity, and Availability (CIA), employing multi-layered defenses to safeguard the enterprise network.</a:t>
            </a:r>
            <a:endParaRPr lang="en-US" sz="1750" dirty="0"/>
          </a:p>
        </p:txBody>
      </p:sp>
      <p:sp>
        <p:nvSpPr>
          <p:cNvPr id="4" name="Shape 2"/>
          <p:cNvSpPr/>
          <p:nvPr/>
        </p:nvSpPr>
        <p:spPr>
          <a:xfrm>
            <a:off x="793790" y="3604022"/>
            <a:ext cx="4196358" cy="2438995"/>
          </a:xfrm>
          <a:prstGeom prst="roundRect">
            <a:avLst>
              <a:gd name="adj" fmla="val 5999"/>
            </a:avLst>
          </a:prstGeom>
          <a:solidFill>
            <a:srgbClr val="FDFAF7"/>
          </a:solidFill>
          <a:ln/>
        </p:spPr>
        <p:txBody>
          <a:bodyPr/>
          <a:lstStyle/>
          <a:p>
            <a:endParaRPr lang="en-US"/>
          </a:p>
        </p:txBody>
      </p:sp>
      <p:sp>
        <p:nvSpPr>
          <p:cNvPr id="5" name="Shape 3"/>
          <p:cNvSpPr/>
          <p:nvPr/>
        </p:nvSpPr>
        <p:spPr>
          <a:xfrm>
            <a:off x="793790" y="3573542"/>
            <a:ext cx="4196358" cy="121920"/>
          </a:xfrm>
          <a:prstGeom prst="roundRect">
            <a:avLst>
              <a:gd name="adj" fmla="val 78139"/>
            </a:avLst>
          </a:prstGeom>
          <a:solidFill>
            <a:srgbClr val="6237C8"/>
          </a:solidFill>
          <a:ln/>
        </p:spPr>
        <p:txBody>
          <a:bodyPr/>
          <a:lstStyle/>
          <a:p>
            <a:endParaRPr lang="en-US"/>
          </a:p>
        </p:txBody>
      </p:sp>
      <p:sp>
        <p:nvSpPr>
          <p:cNvPr id="6" name="Shape 4"/>
          <p:cNvSpPr/>
          <p:nvPr/>
        </p:nvSpPr>
        <p:spPr>
          <a:xfrm>
            <a:off x="2551688" y="3263860"/>
            <a:ext cx="680442" cy="680442"/>
          </a:xfrm>
          <a:prstGeom prst="roundRect">
            <a:avLst>
              <a:gd name="adj" fmla="val 134383"/>
            </a:avLst>
          </a:prstGeom>
          <a:solidFill>
            <a:srgbClr val="6237C8"/>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2755761" y="3434001"/>
            <a:ext cx="272177" cy="340162"/>
          </a:xfrm>
          <a:prstGeom prst="rect">
            <a:avLst/>
          </a:prstGeom>
        </p:spPr>
      </p:pic>
      <p:sp>
        <p:nvSpPr>
          <p:cNvPr id="8" name="Text 5"/>
          <p:cNvSpPr/>
          <p:nvPr/>
        </p:nvSpPr>
        <p:spPr>
          <a:xfrm>
            <a:off x="1051084" y="417099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Confidentiality</a:t>
            </a:r>
            <a:endParaRPr lang="en-US" sz="2450" dirty="0"/>
          </a:p>
        </p:txBody>
      </p:sp>
      <p:sp>
        <p:nvSpPr>
          <p:cNvPr id="9" name="Text 6"/>
          <p:cNvSpPr/>
          <p:nvPr/>
        </p:nvSpPr>
        <p:spPr>
          <a:xfrm>
            <a:off x="1051084" y="4697016"/>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Ensured through robust encryption (VPNs) and strict access controls.</a:t>
            </a:r>
            <a:endParaRPr lang="en-US" sz="1750" dirty="0"/>
          </a:p>
        </p:txBody>
      </p:sp>
      <p:sp>
        <p:nvSpPr>
          <p:cNvPr id="10" name="Shape 7"/>
          <p:cNvSpPr/>
          <p:nvPr/>
        </p:nvSpPr>
        <p:spPr>
          <a:xfrm>
            <a:off x="5216962" y="3604022"/>
            <a:ext cx="4196358" cy="2438995"/>
          </a:xfrm>
          <a:prstGeom prst="roundRect">
            <a:avLst>
              <a:gd name="adj" fmla="val 5999"/>
            </a:avLst>
          </a:prstGeom>
          <a:solidFill>
            <a:srgbClr val="FDFAF7"/>
          </a:solidFill>
          <a:ln/>
        </p:spPr>
        <p:txBody>
          <a:bodyPr/>
          <a:lstStyle/>
          <a:p>
            <a:endParaRPr lang="en-US"/>
          </a:p>
        </p:txBody>
      </p:sp>
      <p:sp>
        <p:nvSpPr>
          <p:cNvPr id="11" name="Shape 8"/>
          <p:cNvSpPr/>
          <p:nvPr/>
        </p:nvSpPr>
        <p:spPr>
          <a:xfrm>
            <a:off x="5216962" y="3573542"/>
            <a:ext cx="4196358" cy="121920"/>
          </a:xfrm>
          <a:prstGeom prst="roundRect">
            <a:avLst>
              <a:gd name="adj" fmla="val 78139"/>
            </a:avLst>
          </a:prstGeom>
          <a:solidFill>
            <a:srgbClr val="6237C8"/>
          </a:solidFill>
          <a:ln/>
        </p:spPr>
        <p:txBody>
          <a:bodyPr/>
          <a:lstStyle/>
          <a:p>
            <a:endParaRPr lang="en-US"/>
          </a:p>
        </p:txBody>
      </p:sp>
      <p:sp>
        <p:nvSpPr>
          <p:cNvPr id="12" name="Shape 9"/>
          <p:cNvSpPr/>
          <p:nvPr/>
        </p:nvSpPr>
        <p:spPr>
          <a:xfrm>
            <a:off x="6974860" y="3263860"/>
            <a:ext cx="680442" cy="680442"/>
          </a:xfrm>
          <a:prstGeom prst="roundRect">
            <a:avLst>
              <a:gd name="adj" fmla="val 134383"/>
            </a:avLst>
          </a:prstGeom>
          <a:solidFill>
            <a:srgbClr val="6237C8"/>
          </a:solidFill>
          <a:ln/>
        </p:spPr>
        <p:txBody>
          <a:bodyPr/>
          <a:lstStyle/>
          <a:p>
            <a:endParaRPr lang="en-US"/>
          </a:p>
        </p:txBody>
      </p:sp>
      <p:pic>
        <p:nvPicPr>
          <p:cNvPr id="13" name="Image 1" descr="preencoded.png"/>
          <p:cNvPicPr>
            <a:picLocks noChangeAspect="1"/>
          </p:cNvPicPr>
          <p:nvPr/>
        </p:nvPicPr>
        <p:blipFill>
          <a:blip r:embed="rId4"/>
          <a:stretch>
            <a:fillRect/>
          </a:stretch>
        </p:blipFill>
        <p:spPr>
          <a:xfrm>
            <a:off x="7178933" y="3434001"/>
            <a:ext cx="272177" cy="340162"/>
          </a:xfrm>
          <a:prstGeom prst="rect">
            <a:avLst/>
          </a:prstGeom>
        </p:spPr>
      </p:pic>
      <p:sp>
        <p:nvSpPr>
          <p:cNvPr id="14" name="Text 10"/>
          <p:cNvSpPr/>
          <p:nvPr/>
        </p:nvSpPr>
        <p:spPr>
          <a:xfrm>
            <a:off x="5474256" y="417099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Integrity</a:t>
            </a:r>
            <a:endParaRPr lang="en-US" sz="2450" dirty="0"/>
          </a:p>
        </p:txBody>
      </p:sp>
      <p:sp>
        <p:nvSpPr>
          <p:cNvPr id="15" name="Text 11"/>
          <p:cNvSpPr/>
          <p:nvPr/>
        </p:nvSpPr>
        <p:spPr>
          <a:xfrm>
            <a:off x="5474256" y="4697016"/>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Maintained via checksums, digital signatures, and secure data handling protocols.</a:t>
            </a:r>
            <a:endParaRPr lang="en-US" sz="1750" dirty="0"/>
          </a:p>
        </p:txBody>
      </p:sp>
      <p:sp>
        <p:nvSpPr>
          <p:cNvPr id="16" name="Shape 12"/>
          <p:cNvSpPr/>
          <p:nvPr/>
        </p:nvSpPr>
        <p:spPr>
          <a:xfrm>
            <a:off x="9640133" y="3604022"/>
            <a:ext cx="4196358" cy="2438995"/>
          </a:xfrm>
          <a:prstGeom prst="roundRect">
            <a:avLst>
              <a:gd name="adj" fmla="val 5999"/>
            </a:avLst>
          </a:prstGeom>
          <a:solidFill>
            <a:srgbClr val="FDFAF7"/>
          </a:solidFill>
          <a:ln/>
        </p:spPr>
        <p:txBody>
          <a:bodyPr/>
          <a:lstStyle/>
          <a:p>
            <a:endParaRPr lang="en-US"/>
          </a:p>
        </p:txBody>
      </p:sp>
      <p:sp>
        <p:nvSpPr>
          <p:cNvPr id="17" name="Shape 13"/>
          <p:cNvSpPr/>
          <p:nvPr/>
        </p:nvSpPr>
        <p:spPr>
          <a:xfrm>
            <a:off x="9640133" y="3573542"/>
            <a:ext cx="4196358" cy="121920"/>
          </a:xfrm>
          <a:prstGeom prst="roundRect">
            <a:avLst>
              <a:gd name="adj" fmla="val 78139"/>
            </a:avLst>
          </a:prstGeom>
          <a:solidFill>
            <a:srgbClr val="6237C8"/>
          </a:solidFill>
          <a:ln/>
        </p:spPr>
        <p:txBody>
          <a:bodyPr/>
          <a:lstStyle/>
          <a:p>
            <a:endParaRPr lang="en-US"/>
          </a:p>
        </p:txBody>
      </p:sp>
      <p:sp>
        <p:nvSpPr>
          <p:cNvPr id="18" name="Shape 14"/>
          <p:cNvSpPr/>
          <p:nvPr/>
        </p:nvSpPr>
        <p:spPr>
          <a:xfrm>
            <a:off x="11398032" y="3263860"/>
            <a:ext cx="680442" cy="680442"/>
          </a:xfrm>
          <a:prstGeom prst="roundRect">
            <a:avLst>
              <a:gd name="adj" fmla="val 134383"/>
            </a:avLst>
          </a:prstGeom>
          <a:solidFill>
            <a:srgbClr val="6237C8"/>
          </a:solidFill>
          <a:ln/>
        </p:spPr>
        <p:txBody>
          <a:bodyPr/>
          <a:lstStyle/>
          <a:p>
            <a:endParaRPr lang="en-US"/>
          </a:p>
        </p:txBody>
      </p:sp>
      <p:pic>
        <p:nvPicPr>
          <p:cNvPr id="19" name="Image 2" descr="preencoded.png"/>
          <p:cNvPicPr>
            <a:picLocks noChangeAspect="1"/>
          </p:cNvPicPr>
          <p:nvPr/>
        </p:nvPicPr>
        <p:blipFill>
          <a:blip r:embed="rId5"/>
          <a:stretch>
            <a:fillRect/>
          </a:stretch>
        </p:blipFill>
        <p:spPr>
          <a:xfrm>
            <a:off x="11602105" y="3434001"/>
            <a:ext cx="272177" cy="340162"/>
          </a:xfrm>
          <a:prstGeom prst="rect">
            <a:avLst/>
          </a:prstGeom>
        </p:spPr>
      </p:pic>
      <p:sp>
        <p:nvSpPr>
          <p:cNvPr id="20" name="Text 15"/>
          <p:cNvSpPr/>
          <p:nvPr/>
        </p:nvSpPr>
        <p:spPr>
          <a:xfrm>
            <a:off x="9897427" y="417099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Availability</a:t>
            </a:r>
            <a:endParaRPr lang="en-US" sz="2450" dirty="0"/>
          </a:p>
        </p:txBody>
      </p:sp>
      <p:sp>
        <p:nvSpPr>
          <p:cNvPr id="21" name="Text 16"/>
          <p:cNvSpPr/>
          <p:nvPr/>
        </p:nvSpPr>
        <p:spPr>
          <a:xfrm>
            <a:off x="9897427" y="4697016"/>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Guaranteed by redundant systems and proactive monitoring.</a:t>
            </a:r>
            <a:endParaRPr lang="en-US" sz="1750" dirty="0"/>
          </a:p>
        </p:txBody>
      </p:sp>
      <p:sp>
        <p:nvSpPr>
          <p:cNvPr id="22" name="Text 17"/>
          <p:cNvSpPr/>
          <p:nvPr/>
        </p:nvSpPr>
        <p:spPr>
          <a:xfrm>
            <a:off x="793790" y="629816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Further reinforced by advanced firewalls and AAA (Authentication, Authorization, Accounting) for user and device access management.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21462"/>
            <a:ext cx="11406783"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ea typeface="Petrona Bold" pitchFamily="34" charset="-122"/>
                <a:cs typeface="Petrona Bold" pitchFamily="34" charset="-120"/>
              </a:rPr>
              <a:t>High Availability: Ensuring Continuous Operation</a:t>
            </a:r>
            <a:endParaRPr lang="en-US" sz="3900" dirty="0"/>
          </a:p>
        </p:txBody>
      </p:sp>
      <p:sp>
        <p:nvSpPr>
          <p:cNvPr id="3" name="Text 1"/>
          <p:cNvSpPr/>
          <p:nvPr/>
        </p:nvSpPr>
        <p:spPr>
          <a:xfrm>
            <a:off x="793790" y="229874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Network uptime is paramount for multinational operations. Our design incorporates several mechanisms to eliminate single points of failure and ensure uninterrupted service.</a:t>
            </a:r>
            <a:endParaRPr lang="en-US" sz="1750" dirty="0"/>
          </a:p>
        </p:txBody>
      </p:sp>
      <p:pic>
        <p:nvPicPr>
          <p:cNvPr id="4" name="Image 0" descr="preencoded.png"/>
          <p:cNvPicPr>
            <a:picLocks noChangeAspect="1"/>
          </p:cNvPicPr>
          <p:nvPr/>
        </p:nvPicPr>
        <p:blipFill>
          <a:blip r:embed="rId3"/>
          <a:stretch>
            <a:fillRect/>
          </a:stretch>
        </p:blipFill>
        <p:spPr>
          <a:xfrm>
            <a:off x="793790" y="3279696"/>
            <a:ext cx="4347567" cy="907256"/>
          </a:xfrm>
          <a:prstGeom prst="rect">
            <a:avLst/>
          </a:prstGeom>
        </p:spPr>
      </p:pic>
      <p:sp>
        <p:nvSpPr>
          <p:cNvPr id="5" name="Text 2"/>
          <p:cNvSpPr/>
          <p:nvPr/>
        </p:nvSpPr>
        <p:spPr>
          <a:xfrm>
            <a:off x="1020604" y="4413766"/>
            <a:ext cx="3893939"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VRRP (Virtual Router Redundancy Protocol)</a:t>
            </a:r>
            <a:endParaRPr lang="en-US" sz="2450" dirty="0"/>
          </a:p>
        </p:txBody>
      </p:sp>
      <p:sp>
        <p:nvSpPr>
          <p:cNvPr id="6" name="Text 3"/>
          <p:cNvSpPr/>
          <p:nvPr/>
        </p:nvSpPr>
        <p:spPr>
          <a:xfrm>
            <a:off x="1020604" y="5329714"/>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Provides automatic failover for default gateways, ensuring network traffic continues even if a router fails.</a:t>
            </a:r>
            <a:endParaRPr lang="en-US" sz="1750" dirty="0"/>
          </a:p>
        </p:txBody>
      </p:sp>
      <p:pic>
        <p:nvPicPr>
          <p:cNvPr id="7" name="Image 1" descr="preencoded.png"/>
          <p:cNvPicPr>
            <a:picLocks noChangeAspect="1"/>
          </p:cNvPicPr>
          <p:nvPr/>
        </p:nvPicPr>
        <p:blipFill>
          <a:blip r:embed="rId4"/>
          <a:stretch>
            <a:fillRect/>
          </a:stretch>
        </p:blipFill>
        <p:spPr>
          <a:xfrm>
            <a:off x="5141357" y="3279696"/>
            <a:ext cx="4347567" cy="907256"/>
          </a:xfrm>
          <a:prstGeom prst="rect">
            <a:avLst/>
          </a:prstGeom>
        </p:spPr>
      </p:pic>
      <p:sp>
        <p:nvSpPr>
          <p:cNvPr id="8" name="Text 4"/>
          <p:cNvSpPr/>
          <p:nvPr/>
        </p:nvSpPr>
        <p:spPr>
          <a:xfrm>
            <a:off x="5368171" y="4413766"/>
            <a:ext cx="3893939"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Link Aggregation (Eth-Trunk)</a:t>
            </a:r>
            <a:endParaRPr lang="en-US" sz="2450" dirty="0"/>
          </a:p>
        </p:txBody>
      </p:sp>
      <p:sp>
        <p:nvSpPr>
          <p:cNvPr id="9" name="Text 5"/>
          <p:cNvSpPr/>
          <p:nvPr/>
        </p:nvSpPr>
        <p:spPr>
          <a:xfrm>
            <a:off x="5368171" y="5329714"/>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Bundles multiple physical links into a single logical link, increasing bandwidth and providing link redundancy.</a:t>
            </a:r>
            <a:endParaRPr lang="en-US" sz="1750" dirty="0"/>
          </a:p>
        </p:txBody>
      </p:sp>
      <p:pic>
        <p:nvPicPr>
          <p:cNvPr id="10" name="Image 2" descr="preencoded.png"/>
          <p:cNvPicPr>
            <a:picLocks noChangeAspect="1"/>
          </p:cNvPicPr>
          <p:nvPr/>
        </p:nvPicPr>
        <p:blipFill>
          <a:blip r:embed="rId5"/>
          <a:stretch>
            <a:fillRect/>
          </a:stretch>
        </p:blipFill>
        <p:spPr>
          <a:xfrm>
            <a:off x="9488924" y="3279696"/>
            <a:ext cx="4347567" cy="907256"/>
          </a:xfrm>
          <a:prstGeom prst="rect">
            <a:avLst/>
          </a:prstGeom>
        </p:spPr>
      </p:pic>
      <p:sp>
        <p:nvSpPr>
          <p:cNvPr id="11" name="Text 6"/>
          <p:cNvSpPr/>
          <p:nvPr/>
        </p:nvSpPr>
        <p:spPr>
          <a:xfrm>
            <a:off x="9715738" y="4413766"/>
            <a:ext cx="3358158"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Dual WAN Connections</a:t>
            </a:r>
            <a:endParaRPr lang="en-US" sz="2450" dirty="0"/>
          </a:p>
        </p:txBody>
      </p:sp>
      <p:sp>
        <p:nvSpPr>
          <p:cNvPr id="12" name="Text 7"/>
          <p:cNvSpPr/>
          <p:nvPr/>
        </p:nvSpPr>
        <p:spPr>
          <a:xfrm>
            <a:off x="9715738" y="4939784"/>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Utilizes two separate internet service providers or circuits to prevent outages due to a single ISP failure.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44742"/>
            <a:ext cx="7556421" cy="1247299"/>
          </a:xfrm>
          <a:prstGeom prst="rect">
            <a:avLst/>
          </a:prstGeom>
          <a:noFill/>
          <a:ln/>
        </p:spPr>
        <p:txBody>
          <a:bodyPr wrap="square" lIns="0" tIns="0" rIns="0" bIns="0" rtlCol="0" anchor="t"/>
          <a:lstStyle/>
          <a:p>
            <a:pPr marL="0" indent="0" algn="l">
              <a:lnSpc>
                <a:spcPts val="4900"/>
              </a:lnSpc>
              <a:buNone/>
            </a:pPr>
            <a:r>
              <a:rPr lang="en-US" sz="3900" b="1" dirty="0">
                <a:solidFill>
                  <a:srgbClr val="F95F88"/>
                </a:solidFill>
                <a:ea typeface="Petrona Bold" pitchFamily="34" charset="-122"/>
                <a:cs typeface="Petrona Bold" pitchFamily="34" charset="-120"/>
              </a:rPr>
              <a:t>Routing Protocols: Dynamic Path Selection</a:t>
            </a:r>
            <a:endParaRPr lang="en-US" sz="3900" dirty="0"/>
          </a:p>
        </p:txBody>
      </p:sp>
      <p:sp>
        <p:nvSpPr>
          <p:cNvPr id="4" name="Text 1"/>
          <p:cNvSpPr/>
          <p:nvPr/>
        </p:nvSpPr>
        <p:spPr>
          <a:xfrm>
            <a:off x="793790" y="324719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Efficient and scalable routing is achieved through a combination of industry-standard protocols, adapting to network changes dynamically.</a:t>
            </a:r>
            <a:endParaRPr lang="en-US" sz="1750" dirty="0"/>
          </a:p>
        </p:txBody>
      </p:sp>
      <p:sp>
        <p:nvSpPr>
          <p:cNvPr id="5" name="Text 2"/>
          <p:cNvSpPr/>
          <p:nvPr/>
        </p:nvSpPr>
        <p:spPr>
          <a:xfrm>
            <a:off x="793790" y="459105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ea typeface="Inter" pitchFamily="34" charset="-122"/>
                <a:cs typeface="Inter" pitchFamily="34" charset="-120"/>
              </a:rPr>
              <a:t>OSPF (Open Shortest Path First):</a:t>
            </a:r>
            <a:r>
              <a:rPr lang="en-US" sz="1750" dirty="0">
                <a:solidFill>
                  <a:srgbClr val="272525"/>
                </a:solidFill>
                <a:ea typeface="Inter" pitchFamily="34" charset="-122"/>
                <a:cs typeface="Inter" pitchFamily="34" charset="-120"/>
              </a:rPr>
              <a:t> Interior Gateway Protocol (IGP) for rapid convergence within each HQ and branch network.</a:t>
            </a:r>
            <a:endParaRPr lang="en-US" sz="1750" dirty="0"/>
          </a:p>
        </p:txBody>
      </p:sp>
      <p:sp>
        <p:nvSpPr>
          <p:cNvPr id="6" name="Text 3"/>
          <p:cNvSpPr/>
          <p:nvPr/>
        </p:nvSpPr>
        <p:spPr>
          <a:xfrm>
            <a:off x="793790" y="5396151"/>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ea typeface="Inter" pitchFamily="34" charset="-122"/>
                <a:cs typeface="Inter" pitchFamily="34" charset="-120"/>
              </a:rPr>
              <a:t>BGP (Border Gateway Protocol):</a:t>
            </a:r>
            <a:r>
              <a:rPr lang="en-US" sz="1750" dirty="0">
                <a:solidFill>
                  <a:srgbClr val="272525"/>
                </a:solidFill>
                <a:ea typeface="Inter" pitchFamily="34" charset="-122"/>
                <a:cs typeface="Inter" pitchFamily="34" charset="-120"/>
              </a:rPr>
              <a:t> Exterior Gateway Protocol (EGP) for robust routing between the two Headquarters and for internet connectivity..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5597"/>
            <a:ext cx="13042821" cy="1247299"/>
          </a:xfrm>
          <a:prstGeom prst="rect">
            <a:avLst/>
          </a:prstGeom>
          <a:noFill/>
          <a:ln/>
        </p:spPr>
        <p:txBody>
          <a:bodyPr wrap="square" lIns="0" tIns="0" rIns="0" bIns="0" rtlCol="0" anchor="t"/>
          <a:lstStyle/>
          <a:p>
            <a:pPr marL="0" indent="0" algn="l">
              <a:lnSpc>
                <a:spcPts val="4900"/>
              </a:lnSpc>
              <a:buNone/>
            </a:pPr>
            <a:r>
              <a:rPr lang="en-US" sz="3900" b="1" dirty="0">
                <a:solidFill>
                  <a:srgbClr val="F95F88"/>
                </a:solidFill>
                <a:ea typeface="Petrona Bold" pitchFamily="34" charset="-122"/>
                <a:cs typeface="Petrona Bold" pitchFamily="34" charset="-120"/>
              </a:rPr>
              <a:t>Network Services: Enhancing Performance and Management</a:t>
            </a:r>
            <a:endParaRPr lang="en-US" sz="3900" dirty="0"/>
          </a:p>
        </p:txBody>
      </p:sp>
      <p:sp>
        <p:nvSpPr>
          <p:cNvPr id="3" name="Text 1"/>
          <p:cNvSpPr/>
          <p:nvPr/>
        </p:nvSpPr>
        <p:spPr>
          <a:xfrm>
            <a:off x="793790" y="266652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A suite of essential network services is implemented to optimize performance, facilitate management, and support critical applications like VoIP.</a:t>
            </a:r>
            <a:endParaRPr lang="en-US" sz="1750" dirty="0"/>
          </a:p>
        </p:txBody>
      </p:sp>
      <p:pic>
        <p:nvPicPr>
          <p:cNvPr id="4" name="Image 0" descr="preencoded.png"/>
          <p:cNvPicPr>
            <a:picLocks noChangeAspect="1"/>
          </p:cNvPicPr>
          <p:nvPr/>
        </p:nvPicPr>
        <p:blipFill>
          <a:blip r:embed="rId3"/>
          <a:stretch>
            <a:fillRect/>
          </a:stretch>
        </p:blipFill>
        <p:spPr>
          <a:xfrm>
            <a:off x="793790" y="3647480"/>
            <a:ext cx="566976" cy="566976"/>
          </a:xfrm>
          <a:prstGeom prst="rect">
            <a:avLst/>
          </a:prstGeom>
        </p:spPr>
      </p:pic>
      <p:sp>
        <p:nvSpPr>
          <p:cNvPr id="5" name="Text 2"/>
          <p:cNvSpPr/>
          <p:nvPr/>
        </p:nvSpPr>
        <p:spPr>
          <a:xfrm>
            <a:off x="1644253" y="3782139"/>
            <a:ext cx="5529143"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SNMP (Simple Network Management Protocol)</a:t>
            </a:r>
            <a:endParaRPr lang="en-US" sz="2450" dirty="0"/>
          </a:p>
        </p:txBody>
      </p:sp>
      <p:sp>
        <p:nvSpPr>
          <p:cNvPr id="6" name="Text 3"/>
          <p:cNvSpPr/>
          <p:nvPr/>
        </p:nvSpPr>
        <p:spPr>
          <a:xfrm>
            <a:off x="1644253" y="4698087"/>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For centralized monitoring and management of network devices.</a:t>
            </a:r>
            <a:endParaRPr lang="en-US" sz="1750" dirty="0"/>
          </a:p>
        </p:txBody>
      </p:sp>
      <p:pic>
        <p:nvPicPr>
          <p:cNvPr id="7" name="Image 1" descr="preencoded.png"/>
          <p:cNvPicPr>
            <a:picLocks noChangeAspect="1"/>
          </p:cNvPicPr>
          <p:nvPr/>
        </p:nvPicPr>
        <p:blipFill>
          <a:blip r:embed="rId4"/>
          <a:stretch>
            <a:fillRect/>
          </a:stretch>
        </p:blipFill>
        <p:spPr>
          <a:xfrm>
            <a:off x="7456884" y="3647480"/>
            <a:ext cx="566976" cy="566976"/>
          </a:xfrm>
          <a:prstGeom prst="rect">
            <a:avLst/>
          </a:prstGeom>
        </p:spPr>
      </p:pic>
      <p:sp>
        <p:nvSpPr>
          <p:cNvPr id="8" name="Text 4"/>
          <p:cNvSpPr/>
          <p:nvPr/>
        </p:nvSpPr>
        <p:spPr>
          <a:xfrm>
            <a:off x="8307348" y="378213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NetStream</a:t>
            </a:r>
            <a:endParaRPr lang="en-US" sz="2450" dirty="0"/>
          </a:p>
        </p:txBody>
      </p:sp>
      <p:sp>
        <p:nvSpPr>
          <p:cNvPr id="9" name="Text 5"/>
          <p:cNvSpPr/>
          <p:nvPr/>
        </p:nvSpPr>
        <p:spPr>
          <a:xfrm>
            <a:off x="8307348" y="4308158"/>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Provides detailed network traffic analysis and visibility.</a:t>
            </a:r>
            <a:endParaRPr lang="en-US" sz="1750" dirty="0"/>
          </a:p>
        </p:txBody>
      </p:sp>
      <p:pic>
        <p:nvPicPr>
          <p:cNvPr id="10" name="Image 2" descr="preencoded.png"/>
          <p:cNvPicPr>
            <a:picLocks noChangeAspect="1"/>
          </p:cNvPicPr>
          <p:nvPr/>
        </p:nvPicPr>
        <p:blipFill>
          <a:blip r:embed="rId5"/>
          <a:stretch>
            <a:fillRect/>
          </a:stretch>
        </p:blipFill>
        <p:spPr>
          <a:xfrm>
            <a:off x="793790" y="5877520"/>
            <a:ext cx="566976" cy="566976"/>
          </a:xfrm>
          <a:prstGeom prst="rect">
            <a:avLst/>
          </a:prstGeom>
        </p:spPr>
      </p:pic>
      <p:sp>
        <p:nvSpPr>
          <p:cNvPr id="11" name="Text 6"/>
          <p:cNvSpPr/>
          <p:nvPr/>
        </p:nvSpPr>
        <p:spPr>
          <a:xfrm>
            <a:off x="1644253" y="6012180"/>
            <a:ext cx="3379589"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QoS (Quality of Service)</a:t>
            </a:r>
            <a:endParaRPr lang="en-US" sz="2450" dirty="0"/>
          </a:p>
        </p:txBody>
      </p:sp>
      <p:sp>
        <p:nvSpPr>
          <p:cNvPr id="12" name="Text 7"/>
          <p:cNvSpPr/>
          <p:nvPr/>
        </p:nvSpPr>
        <p:spPr>
          <a:xfrm>
            <a:off x="1644253" y="6538198"/>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Prioritizes critical traffic like VoIP to ensure optimal performance.</a:t>
            </a:r>
            <a:endParaRPr lang="en-US" sz="1750" dirty="0"/>
          </a:p>
        </p:txBody>
      </p:sp>
      <p:pic>
        <p:nvPicPr>
          <p:cNvPr id="13" name="Image 3" descr="preencoded.png"/>
          <p:cNvPicPr>
            <a:picLocks noChangeAspect="1"/>
          </p:cNvPicPr>
          <p:nvPr/>
        </p:nvPicPr>
        <p:blipFill>
          <a:blip r:embed="rId6"/>
          <a:stretch>
            <a:fillRect/>
          </a:stretch>
        </p:blipFill>
        <p:spPr>
          <a:xfrm>
            <a:off x="7456884" y="5877520"/>
            <a:ext cx="566976" cy="566976"/>
          </a:xfrm>
          <a:prstGeom prst="rect">
            <a:avLst/>
          </a:prstGeom>
        </p:spPr>
      </p:pic>
      <p:sp>
        <p:nvSpPr>
          <p:cNvPr id="14" name="Text 8"/>
          <p:cNvSpPr/>
          <p:nvPr/>
        </p:nvSpPr>
        <p:spPr>
          <a:xfrm>
            <a:off x="8307348" y="601218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ea typeface="Petrona Bold" pitchFamily="34" charset="-122"/>
                <a:cs typeface="Petrona Bold" pitchFamily="34" charset="-120"/>
              </a:rPr>
              <a:t>VoIP Support</a:t>
            </a:r>
            <a:endParaRPr lang="en-US" sz="2450" dirty="0"/>
          </a:p>
        </p:txBody>
      </p:sp>
      <p:sp>
        <p:nvSpPr>
          <p:cNvPr id="15" name="Text 9"/>
          <p:cNvSpPr/>
          <p:nvPr/>
        </p:nvSpPr>
        <p:spPr>
          <a:xfrm>
            <a:off x="8307348" y="6538198"/>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ea typeface="Inter" pitchFamily="34" charset="-122"/>
                <a:cs typeface="Inter" pitchFamily="34" charset="-120"/>
              </a:rPr>
              <a:t>Dedicated configurations to ensure high-quality voice communication.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1637" y="559118"/>
            <a:ext cx="5624512" cy="559118"/>
          </a:xfrm>
          <a:prstGeom prst="rect">
            <a:avLst/>
          </a:prstGeom>
          <a:noFill/>
          <a:ln/>
        </p:spPr>
        <p:txBody>
          <a:bodyPr wrap="none" lIns="0" tIns="0" rIns="0" bIns="0" rtlCol="0" anchor="t"/>
          <a:lstStyle/>
          <a:p>
            <a:pPr marL="0" indent="0" algn="l">
              <a:lnSpc>
                <a:spcPts val="4400"/>
              </a:lnSpc>
              <a:buNone/>
            </a:pPr>
            <a:r>
              <a:rPr lang="en-US" sz="3500" b="1" dirty="0">
                <a:solidFill>
                  <a:srgbClr val="F95F88"/>
                </a:solidFill>
                <a:ea typeface="Petrona Bold" pitchFamily="34" charset="-122"/>
                <a:cs typeface="Petrona Bold" pitchFamily="34" charset="-120"/>
              </a:rPr>
              <a:t>IP Addressing &amp; VLAN Plan</a:t>
            </a:r>
            <a:endParaRPr lang="en-US" sz="3500" dirty="0"/>
          </a:p>
        </p:txBody>
      </p:sp>
      <p:sp>
        <p:nvSpPr>
          <p:cNvPr id="3" name="Text 1"/>
          <p:cNvSpPr/>
          <p:nvPr/>
        </p:nvSpPr>
        <p:spPr>
          <a:xfrm>
            <a:off x="711637" y="1524833"/>
            <a:ext cx="13207127" cy="65055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A structured IP addressing scheme and VLAN segmentation are critical for network organization, security, and broadcast domain management.</a:t>
            </a:r>
            <a:endParaRPr lang="en-US" sz="1600" dirty="0"/>
          </a:p>
        </p:txBody>
      </p:sp>
      <p:sp>
        <p:nvSpPr>
          <p:cNvPr id="4" name="Shape 2"/>
          <p:cNvSpPr/>
          <p:nvPr/>
        </p:nvSpPr>
        <p:spPr>
          <a:xfrm>
            <a:off x="711637" y="2404110"/>
            <a:ext cx="13207127" cy="5274469"/>
          </a:xfrm>
          <a:prstGeom prst="roundRect">
            <a:avLst>
              <a:gd name="adj" fmla="val 1619"/>
            </a:avLst>
          </a:prstGeom>
          <a:noFill/>
          <a:ln w="7620">
            <a:solidFill>
              <a:srgbClr val="000000">
                <a:alpha val="8000"/>
              </a:srgbClr>
            </a:solidFill>
            <a:prstDash val="solid"/>
          </a:ln>
        </p:spPr>
        <p:txBody>
          <a:bodyPr/>
          <a:lstStyle/>
          <a:p>
            <a:endParaRPr lang="en-US"/>
          </a:p>
        </p:txBody>
      </p:sp>
      <p:sp>
        <p:nvSpPr>
          <p:cNvPr id="5" name="Shape 3"/>
          <p:cNvSpPr/>
          <p:nvPr/>
        </p:nvSpPr>
        <p:spPr>
          <a:xfrm>
            <a:off x="719257" y="2411730"/>
            <a:ext cx="13191887" cy="584359"/>
          </a:xfrm>
          <a:prstGeom prst="rect">
            <a:avLst/>
          </a:prstGeom>
          <a:solidFill>
            <a:srgbClr val="FFFFFF">
              <a:alpha val="4000"/>
            </a:srgbClr>
          </a:solidFill>
          <a:ln/>
        </p:spPr>
        <p:txBody>
          <a:bodyPr/>
          <a:lstStyle/>
          <a:p>
            <a:endParaRPr lang="en-US"/>
          </a:p>
        </p:txBody>
      </p:sp>
      <p:sp>
        <p:nvSpPr>
          <p:cNvPr id="6" name="Text 4"/>
          <p:cNvSpPr/>
          <p:nvPr/>
        </p:nvSpPr>
        <p:spPr>
          <a:xfrm>
            <a:off x="922734" y="2541270"/>
            <a:ext cx="2887623" cy="325279"/>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ea typeface="Inter" pitchFamily="34" charset="-122"/>
                <a:cs typeface="Inter" pitchFamily="34" charset="-120"/>
              </a:rPr>
              <a:t>Location/VLAN</a:t>
            </a:r>
            <a:endParaRPr lang="en-US" sz="1600" dirty="0"/>
          </a:p>
        </p:txBody>
      </p:sp>
      <p:sp>
        <p:nvSpPr>
          <p:cNvPr id="7" name="Text 5"/>
          <p:cNvSpPr/>
          <p:nvPr/>
        </p:nvSpPr>
        <p:spPr>
          <a:xfrm>
            <a:off x="4224457" y="2541270"/>
            <a:ext cx="2883813" cy="325279"/>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ea typeface="Inter" pitchFamily="34" charset="-122"/>
                <a:cs typeface="Inter" pitchFamily="34" charset="-120"/>
              </a:rPr>
              <a:t>IP Subnet</a:t>
            </a:r>
            <a:endParaRPr lang="en-US" sz="1600" dirty="0"/>
          </a:p>
        </p:txBody>
      </p:sp>
      <p:sp>
        <p:nvSpPr>
          <p:cNvPr id="8" name="Text 6"/>
          <p:cNvSpPr/>
          <p:nvPr/>
        </p:nvSpPr>
        <p:spPr>
          <a:xfrm>
            <a:off x="7522369" y="2541270"/>
            <a:ext cx="2883813" cy="325279"/>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ea typeface="Inter" pitchFamily="34" charset="-122"/>
                <a:cs typeface="Inter" pitchFamily="34" charset="-120"/>
              </a:rPr>
              <a:t>Purpose</a:t>
            </a:r>
            <a:endParaRPr lang="en-US" sz="1600" dirty="0"/>
          </a:p>
        </p:txBody>
      </p:sp>
      <p:sp>
        <p:nvSpPr>
          <p:cNvPr id="9" name="Text 7"/>
          <p:cNvSpPr/>
          <p:nvPr/>
        </p:nvSpPr>
        <p:spPr>
          <a:xfrm>
            <a:off x="10820281" y="2541270"/>
            <a:ext cx="2887623" cy="325279"/>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ea typeface="Inter" pitchFamily="34" charset="-122"/>
                <a:cs typeface="Inter" pitchFamily="34" charset="-120"/>
              </a:rPr>
              <a:t>VLAN ID</a:t>
            </a:r>
            <a:endParaRPr lang="en-US" sz="1600" dirty="0"/>
          </a:p>
        </p:txBody>
      </p:sp>
      <p:sp>
        <p:nvSpPr>
          <p:cNvPr id="10" name="Shape 8"/>
          <p:cNvSpPr/>
          <p:nvPr/>
        </p:nvSpPr>
        <p:spPr>
          <a:xfrm>
            <a:off x="719257" y="2996089"/>
            <a:ext cx="13191887" cy="584359"/>
          </a:xfrm>
          <a:prstGeom prst="rect">
            <a:avLst/>
          </a:prstGeom>
          <a:solidFill>
            <a:srgbClr val="000000">
              <a:alpha val="4000"/>
            </a:srgbClr>
          </a:solidFill>
          <a:ln/>
        </p:spPr>
        <p:txBody>
          <a:bodyPr/>
          <a:lstStyle/>
          <a:p>
            <a:endParaRPr lang="en-US"/>
          </a:p>
        </p:txBody>
      </p:sp>
      <p:sp>
        <p:nvSpPr>
          <p:cNvPr id="11" name="Text 9"/>
          <p:cNvSpPr/>
          <p:nvPr/>
        </p:nvSpPr>
        <p:spPr>
          <a:xfrm>
            <a:off x="922734" y="3125629"/>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HQ1 - Data</a:t>
            </a:r>
            <a:endParaRPr lang="en-US" sz="1600" dirty="0"/>
          </a:p>
        </p:txBody>
      </p:sp>
      <p:sp>
        <p:nvSpPr>
          <p:cNvPr id="12" name="Text 10"/>
          <p:cNvSpPr/>
          <p:nvPr/>
        </p:nvSpPr>
        <p:spPr>
          <a:xfrm>
            <a:off x="4224457" y="3125629"/>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10.0.1.0/24</a:t>
            </a:r>
            <a:endParaRPr lang="en-US" sz="1600" dirty="0"/>
          </a:p>
        </p:txBody>
      </p:sp>
      <p:sp>
        <p:nvSpPr>
          <p:cNvPr id="13" name="Text 11"/>
          <p:cNvSpPr/>
          <p:nvPr/>
        </p:nvSpPr>
        <p:spPr>
          <a:xfrm>
            <a:off x="7522369" y="3125629"/>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General Data Traffic</a:t>
            </a:r>
            <a:endParaRPr lang="en-US" sz="1600" dirty="0"/>
          </a:p>
        </p:txBody>
      </p:sp>
      <p:sp>
        <p:nvSpPr>
          <p:cNvPr id="14" name="Text 12"/>
          <p:cNvSpPr/>
          <p:nvPr/>
        </p:nvSpPr>
        <p:spPr>
          <a:xfrm>
            <a:off x="10820281" y="3125629"/>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a:t>
            </a:r>
            <a:endParaRPr lang="en-US" sz="1600" dirty="0"/>
          </a:p>
        </p:txBody>
      </p:sp>
      <p:sp>
        <p:nvSpPr>
          <p:cNvPr id="15" name="Shape 13"/>
          <p:cNvSpPr/>
          <p:nvPr/>
        </p:nvSpPr>
        <p:spPr>
          <a:xfrm>
            <a:off x="719257" y="3580448"/>
            <a:ext cx="13191887" cy="584359"/>
          </a:xfrm>
          <a:prstGeom prst="rect">
            <a:avLst/>
          </a:prstGeom>
          <a:solidFill>
            <a:srgbClr val="FFFFFF">
              <a:alpha val="4000"/>
            </a:srgbClr>
          </a:solidFill>
          <a:ln/>
        </p:spPr>
        <p:txBody>
          <a:bodyPr/>
          <a:lstStyle/>
          <a:p>
            <a:endParaRPr lang="en-US"/>
          </a:p>
        </p:txBody>
      </p:sp>
      <p:sp>
        <p:nvSpPr>
          <p:cNvPr id="16" name="Text 14"/>
          <p:cNvSpPr/>
          <p:nvPr/>
        </p:nvSpPr>
        <p:spPr>
          <a:xfrm>
            <a:off x="922734" y="3709988"/>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HQ1 - Voice</a:t>
            </a:r>
            <a:endParaRPr lang="en-US" sz="1600" dirty="0"/>
          </a:p>
        </p:txBody>
      </p:sp>
      <p:sp>
        <p:nvSpPr>
          <p:cNvPr id="17" name="Text 15"/>
          <p:cNvSpPr/>
          <p:nvPr/>
        </p:nvSpPr>
        <p:spPr>
          <a:xfrm>
            <a:off x="4224457" y="3709988"/>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10.0.2.0/24</a:t>
            </a:r>
            <a:endParaRPr lang="en-US" sz="1600" dirty="0"/>
          </a:p>
        </p:txBody>
      </p:sp>
      <p:sp>
        <p:nvSpPr>
          <p:cNvPr id="18" name="Text 16"/>
          <p:cNvSpPr/>
          <p:nvPr/>
        </p:nvSpPr>
        <p:spPr>
          <a:xfrm>
            <a:off x="7522369" y="3709988"/>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VoIP Traffic</a:t>
            </a:r>
            <a:endParaRPr lang="en-US" sz="1600" dirty="0"/>
          </a:p>
        </p:txBody>
      </p:sp>
      <p:sp>
        <p:nvSpPr>
          <p:cNvPr id="19" name="Text 17"/>
          <p:cNvSpPr/>
          <p:nvPr/>
        </p:nvSpPr>
        <p:spPr>
          <a:xfrm>
            <a:off x="10820281" y="3709988"/>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20</a:t>
            </a:r>
            <a:endParaRPr lang="en-US" sz="1600" dirty="0"/>
          </a:p>
        </p:txBody>
      </p:sp>
      <p:sp>
        <p:nvSpPr>
          <p:cNvPr id="20" name="Shape 18"/>
          <p:cNvSpPr/>
          <p:nvPr/>
        </p:nvSpPr>
        <p:spPr>
          <a:xfrm>
            <a:off x="719257" y="4164806"/>
            <a:ext cx="13191887" cy="584359"/>
          </a:xfrm>
          <a:prstGeom prst="rect">
            <a:avLst/>
          </a:prstGeom>
          <a:solidFill>
            <a:srgbClr val="000000">
              <a:alpha val="4000"/>
            </a:srgbClr>
          </a:solidFill>
          <a:ln/>
        </p:spPr>
        <p:txBody>
          <a:bodyPr/>
          <a:lstStyle/>
          <a:p>
            <a:endParaRPr lang="en-US"/>
          </a:p>
        </p:txBody>
      </p:sp>
      <p:sp>
        <p:nvSpPr>
          <p:cNvPr id="21" name="Text 19"/>
          <p:cNvSpPr/>
          <p:nvPr/>
        </p:nvSpPr>
        <p:spPr>
          <a:xfrm>
            <a:off x="922734" y="4294346"/>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HQ2 - Data</a:t>
            </a:r>
            <a:endParaRPr lang="en-US" sz="1600" dirty="0"/>
          </a:p>
        </p:txBody>
      </p:sp>
      <p:sp>
        <p:nvSpPr>
          <p:cNvPr id="22" name="Text 20"/>
          <p:cNvSpPr/>
          <p:nvPr/>
        </p:nvSpPr>
        <p:spPr>
          <a:xfrm>
            <a:off x="4224457" y="4294346"/>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10.0.11.0/24</a:t>
            </a:r>
            <a:endParaRPr lang="en-US" sz="1600" dirty="0"/>
          </a:p>
        </p:txBody>
      </p:sp>
      <p:sp>
        <p:nvSpPr>
          <p:cNvPr id="23" name="Text 21"/>
          <p:cNvSpPr/>
          <p:nvPr/>
        </p:nvSpPr>
        <p:spPr>
          <a:xfrm>
            <a:off x="7522369" y="4294346"/>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General Data Traffic</a:t>
            </a:r>
            <a:endParaRPr lang="en-US" sz="1600" dirty="0"/>
          </a:p>
        </p:txBody>
      </p:sp>
      <p:sp>
        <p:nvSpPr>
          <p:cNvPr id="24" name="Text 22"/>
          <p:cNvSpPr/>
          <p:nvPr/>
        </p:nvSpPr>
        <p:spPr>
          <a:xfrm>
            <a:off x="10820281" y="4294346"/>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110</a:t>
            </a:r>
            <a:endParaRPr lang="en-US" sz="1600" dirty="0"/>
          </a:p>
        </p:txBody>
      </p:sp>
      <p:sp>
        <p:nvSpPr>
          <p:cNvPr id="25" name="Shape 23"/>
          <p:cNvSpPr/>
          <p:nvPr/>
        </p:nvSpPr>
        <p:spPr>
          <a:xfrm>
            <a:off x="719257" y="4749165"/>
            <a:ext cx="13191887" cy="584359"/>
          </a:xfrm>
          <a:prstGeom prst="rect">
            <a:avLst/>
          </a:prstGeom>
          <a:solidFill>
            <a:srgbClr val="FFFFFF">
              <a:alpha val="4000"/>
            </a:srgbClr>
          </a:solidFill>
          <a:ln/>
        </p:spPr>
        <p:txBody>
          <a:bodyPr/>
          <a:lstStyle/>
          <a:p>
            <a:endParaRPr lang="en-US"/>
          </a:p>
        </p:txBody>
      </p:sp>
      <p:sp>
        <p:nvSpPr>
          <p:cNvPr id="26" name="Text 24"/>
          <p:cNvSpPr/>
          <p:nvPr/>
        </p:nvSpPr>
        <p:spPr>
          <a:xfrm>
            <a:off x="922734" y="4878705"/>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HQ2 - Voice</a:t>
            </a:r>
            <a:endParaRPr lang="en-US" sz="1600" dirty="0"/>
          </a:p>
        </p:txBody>
      </p:sp>
      <p:sp>
        <p:nvSpPr>
          <p:cNvPr id="27" name="Text 25"/>
          <p:cNvSpPr/>
          <p:nvPr/>
        </p:nvSpPr>
        <p:spPr>
          <a:xfrm>
            <a:off x="4224457" y="4878705"/>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10.0.12.0/24</a:t>
            </a:r>
            <a:endParaRPr lang="en-US" sz="1600" dirty="0"/>
          </a:p>
        </p:txBody>
      </p:sp>
      <p:sp>
        <p:nvSpPr>
          <p:cNvPr id="28" name="Text 26"/>
          <p:cNvSpPr/>
          <p:nvPr/>
        </p:nvSpPr>
        <p:spPr>
          <a:xfrm>
            <a:off x="7522369" y="4878705"/>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VoIP Traffic</a:t>
            </a:r>
            <a:endParaRPr lang="en-US" sz="1600" dirty="0"/>
          </a:p>
        </p:txBody>
      </p:sp>
      <p:sp>
        <p:nvSpPr>
          <p:cNvPr id="29" name="Text 27"/>
          <p:cNvSpPr/>
          <p:nvPr/>
        </p:nvSpPr>
        <p:spPr>
          <a:xfrm>
            <a:off x="10820281" y="4878705"/>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120</a:t>
            </a:r>
            <a:endParaRPr lang="en-US" sz="1600" dirty="0"/>
          </a:p>
        </p:txBody>
      </p:sp>
      <p:sp>
        <p:nvSpPr>
          <p:cNvPr id="30" name="Shape 28"/>
          <p:cNvSpPr/>
          <p:nvPr/>
        </p:nvSpPr>
        <p:spPr>
          <a:xfrm>
            <a:off x="719257" y="5333524"/>
            <a:ext cx="13191887" cy="584359"/>
          </a:xfrm>
          <a:prstGeom prst="rect">
            <a:avLst/>
          </a:prstGeom>
          <a:solidFill>
            <a:srgbClr val="000000">
              <a:alpha val="4000"/>
            </a:srgbClr>
          </a:solidFill>
          <a:ln/>
        </p:spPr>
        <p:txBody>
          <a:bodyPr/>
          <a:lstStyle/>
          <a:p>
            <a:endParaRPr lang="en-US"/>
          </a:p>
        </p:txBody>
      </p:sp>
      <p:sp>
        <p:nvSpPr>
          <p:cNvPr id="31" name="Text 29"/>
          <p:cNvSpPr/>
          <p:nvPr/>
        </p:nvSpPr>
        <p:spPr>
          <a:xfrm>
            <a:off x="922734" y="5463064"/>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Branches - Data</a:t>
            </a:r>
            <a:endParaRPr lang="en-US" sz="1600" dirty="0"/>
          </a:p>
        </p:txBody>
      </p:sp>
      <p:sp>
        <p:nvSpPr>
          <p:cNvPr id="32" name="Text 30"/>
          <p:cNvSpPr/>
          <p:nvPr/>
        </p:nvSpPr>
        <p:spPr>
          <a:xfrm>
            <a:off x="4224457" y="5463064"/>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10.0.X.0/24</a:t>
            </a:r>
            <a:endParaRPr lang="en-US" sz="1600" dirty="0"/>
          </a:p>
        </p:txBody>
      </p:sp>
      <p:sp>
        <p:nvSpPr>
          <p:cNvPr id="33" name="Text 31"/>
          <p:cNvSpPr/>
          <p:nvPr/>
        </p:nvSpPr>
        <p:spPr>
          <a:xfrm>
            <a:off x="7522369" y="5463064"/>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Branch Data Traffic</a:t>
            </a:r>
            <a:endParaRPr lang="en-US" sz="1600" dirty="0"/>
          </a:p>
        </p:txBody>
      </p:sp>
      <p:sp>
        <p:nvSpPr>
          <p:cNvPr id="34" name="Text 32"/>
          <p:cNvSpPr/>
          <p:nvPr/>
        </p:nvSpPr>
        <p:spPr>
          <a:xfrm>
            <a:off x="10820281" y="5463064"/>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100+X</a:t>
            </a:r>
            <a:endParaRPr lang="en-US" sz="1600" dirty="0"/>
          </a:p>
        </p:txBody>
      </p:sp>
      <p:sp>
        <p:nvSpPr>
          <p:cNvPr id="35" name="Shape 33"/>
          <p:cNvSpPr/>
          <p:nvPr/>
        </p:nvSpPr>
        <p:spPr>
          <a:xfrm>
            <a:off x="719257" y="5917883"/>
            <a:ext cx="13191887" cy="584359"/>
          </a:xfrm>
          <a:prstGeom prst="rect">
            <a:avLst/>
          </a:prstGeom>
          <a:solidFill>
            <a:srgbClr val="FFFFFF">
              <a:alpha val="4000"/>
            </a:srgbClr>
          </a:solidFill>
          <a:ln/>
        </p:spPr>
        <p:txBody>
          <a:bodyPr/>
          <a:lstStyle/>
          <a:p>
            <a:endParaRPr lang="en-US"/>
          </a:p>
        </p:txBody>
      </p:sp>
      <p:sp>
        <p:nvSpPr>
          <p:cNvPr id="36" name="Text 34"/>
          <p:cNvSpPr/>
          <p:nvPr/>
        </p:nvSpPr>
        <p:spPr>
          <a:xfrm>
            <a:off x="922734" y="6047422"/>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Branches - Voice</a:t>
            </a:r>
            <a:endParaRPr lang="en-US" sz="1600" dirty="0"/>
          </a:p>
        </p:txBody>
      </p:sp>
      <p:sp>
        <p:nvSpPr>
          <p:cNvPr id="37" name="Text 35"/>
          <p:cNvSpPr/>
          <p:nvPr/>
        </p:nvSpPr>
        <p:spPr>
          <a:xfrm>
            <a:off x="4224457" y="6047422"/>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10.0.Y.0/24</a:t>
            </a:r>
            <a:endParaRPr lang="en-US" sz="1600" dirty="0"/>
          </a:p>
        </p:txBody>
      </p:sp>
      <p:sp>
        <p:nvSpPr>
          <p:cNvPr id="38" name="Text 36"/>
          <p:cNvSpPr/>
          <p:nvPr/>
        </p:nvSpPr>
        <p:spPr>
          <a:xfrm>
            <a:off x="7522369" y="6047422"/>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Branch VoIP Traffic</a:t>
            </a:r>
            <a:endParaRPr lang="en-US" sz="1600" dirty="0"/>
          </a:p>
        </p:txBody>
      </p:sp>
      <p:sp>
        <p:nvSpPr>
          <p:cNvPr id="39" name="Text 37"/>
          <p:cNvSpPr/>
          <p:nvPr/>
        </p:nvSpPr>
        <p:spPr>
          <a:xfrm>
            <a:off x="10820281" y="6047422"/>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200+Y</a:t>
            </a:r>
            <a:endParaRPr lang="en-US" sz="1600" dirty="0"/>
          </a:p>
        </p:txBody>
      </p:sp>
      <p:sp>
        <p:nvSpPr>
          <p:cNvPr id="40" name="Shape 38"/>
          <p:cNvSpPr/>
          <p:nvPr/>
        </p:nvSpPr>
        <p:spPr>
          <a:xfrm>
            <a:off x="719257" y="6502241"/>
            <a:ext cx="13191887" cy="584359"/>
          </a:xfrm>
          <a:prstGeom prst="rect">
            <a:avLst/>
          </a:prstGeom>
          <a:solidFill>
            <a:srgbClr val="000000">
              <a:alpha val="4000"/>
            </a:srgbClr>
          </a:solidFill>
          <a:ln/>
        </p:spPr>
        <p:txBody>
          <a:bodyPr/>
          <a:lstStyle/>
          <a:p>
            <a:endParaRPr lang="en-US"/>
          </a:p>
        </p:txBody>
      </p:sp>
      <p:sp>
        <p:nvSpPr>
          <p:cNvPr id="41" name="Text 39"/>
          <p:cNvSpPr/>
          <p:nvPr/>
        </p:nvSpPr>
        <p:spPr>
          <a:xfrm>
            <a:off x="922734" y="6631781"/>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DMZ</a:t>
            </a:r>
            <a:endParaRPr lang="en-US" sz="1600" dirty="0"/>
          </a:p>
        </p:txBody>
      </p:sp>
      <p:sp>
        <p:nvSpPr>
          <p:cNvPr id="42" name="Text 40"/>
          <p:cNvSpPr/>
          <p:nvPr/>
        </p:nvSpPr>
        <p:spPr>
          <a:xfrm>
            <a:off x="4224457" y="6631781"/>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172.16.0.0/28</a:t>
            </a:r>
            <a:endParaRPr lang="en-US" sz="1600" dirty="0"/>
          </a:p>
        </p:txBody>
      </p:sp>
      <p:sp>
        <p:nvSpPr>
          <p:cNvPr id="43" name="Text 41"/>
          <p:cNvSpPr/>
          <p:nvPr/>
        </p:nvSpPr>
        <p:spPr>
          <a:xfrm>
            <a:off x="7522369" y="6631781"/>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Public-facing Services</a:t>
            </a:r>
            <a:endParaRPr lang="en-US" sz="1600" dirty="0"/>
          </a:p>
        </p:txBody>
      </p:sp>
      <p:sp>
        <p:nvSpPr>
          <p:cNvPr id="44" name="Text 42"/>
          <p:cNvSpPr/>
          <p:nvPr/>
        </p:nvSpPr>
        <p:spPr>
          <a:xfrm>
            <a:off x="10820281" y="6631781"/>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900</a:t>
            </a:r>
            <a:endParaRPr lang="en-US" sz="1600" dirty="0"/>
          </a:p>
        </p:txBody>
      </p:sp>
      <p:sp>
        <p:nvSpPr>
          <p:cNvPr id="45" name="Shape 43"/>
          <p:cNvSpPr/>
          <p:nvPr/>
        </p:nvSpPr>
        <p:spPr>
          <a:xfrm>
            <a:off x="719257" y="7086600"/>
            <a:ext cx="13191887" cy="584359"/>
          </a:xfrm>
          <a:prstGeom prst="rect">
            <a:avLst/>
          </a:prstGeom>
          <a:solidFill>
            <a:srgbClr val="FFFFFF">
              <a:alpha val="4000"/>
            </a:srgbClr>
          </a:solidFill>
          <a:ln/>
        </p:spPr>
        <p:txBody>
          <a:bodyPr/>
          <a:lstStyle/>
          <a:p>
            <a:endParaRPr lang="en-US"/>
          </a:p>
        </p:txBody>
      </p:sp>
      <p:sp>
        <p:nvSpPr>
          <p:cNvPr id="46" name="Text 44"/>
          <p:cNvSpPr/>
          <p:nvPr/>
        </p:nvSpPr>
        <p:spPr>
          <a:xfrm>
            <a:off x="922734" y="7216140"/>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VPN Links</a:t>
            </a:r>
            <a:endParaRPr lang="en-US" sz="1600" dirty="0"/>
          </a:p>
        </p:txBody>
      </p:sp>
      <p:sp>
        <p:nvSpPr>
          <p:cNvPr id="47" name="Text 45"/>
          <p:cNvSpPr/>
          <p:nvPr/>
        </p:nvSpPr>
        <p:spPr>
          <a:xfrm>
            <a:off x="4224457" y="7216140"/>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192.168.0.0/30</a:t>
            </a:r>
            <a:endParaRPr lang="en-US" sz="1600" dirty="0"/>
          </a:p>
        </p:txBody>
      </p:sp>
      <p:sp>
        <p:nvSpPr>
          <p:cNvPr id="48" name="Text 46"/>
          <p:cNvSpPr/>
          <p:nvPr/>
        </p:nvSpPr>
        <p:spPr>
          <a:xfrm>
            <a:off x="7522369" y="7216140"/>
            <a:ext cx="288381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Inter-site VPN Tunnels</a:t>
            </a:r>
            <a:endParaRPr lang="en-US" sz="1600" dirty="0"/>
          </a:p>
        </p:txBody>
      </p:sp>
      <p:sp>
        <p:nvSpPr>
          <p:cNvPr id="49" name="Text 47"/>
          <p:cNvSpPr/>
          <p:nvPr/>
        </p:nvSpPr>
        <p:spPr>
          <a:xfrm>
            <a:off x="10820281" y="7216140"/>
            <a:ext cx="2887623" cy="32527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ea typeface="Inter" pitchFamily="34" charset="-122"/>
                <a:cs typeface="Inter" pitchFamily="34" charset="-120"/>
              </a:rPr>
              <a:t>--</a:t>
            </a:r>
            <a:endParaRPr lang="en-US" sz="16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59</TotalTime>
  <Words>836</Words>
  <Application>Microsoft Office PowerPoint</Application>
  <PresentationFormat>Custom</PresentationFormat>
  <Paragraphs>127</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Inter</vt:lpstr>
      <vt:lpstr>Calibri</vt:lpstr>
      <vt:lpstr>Posterama</vt:lpstr>
      <vt:lpstr>PMingLiU</vt:lpstr>
      <vt:lpstr>Arial</vt:lpstr>
      <vt:lpstr>Petrona Bold</vt:lpstr>
      <vt:lpstr>Calibri Light</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Abdulfattah Hussein Abdulfattah</cp:lastModifiedBy>
  <cp:revision>10</cp:revision>
  <dcterms:created xsi:type="dcterms:W3CDTF">2025-08-21T13:08:42Z</dcterms:created>
  <dcterms:modified xsi:type="dcterms:W3CDTF">2025-08-21T16:18:15Z</dcterms:modified>
</cp:coreProperties>
</file>